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DCF5"/>
    <a:srgbClr val="F73BD8"/>
    <a:srgbClr val="F7EADF"/>
    <a:srgbClr val="ABF7BF"/>
    <a:srgbClr val="6FF292"/>
    <a:srgbClr val="46FA0F"/>
    <a:srgbClr val="F9FC3D"/>
    <a:srgbClr val="FAF87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67DF534-BBC3-4365-93F8-B4AA3D19AA9E}" v="1731" dt="2022-09-03T21:52:33.339"/>
    <p1510:client id="{2459277D-BA6D-4444-8EE4-3FB13ED01FE5}" v="1029" dt="2022-10-26T14:06:37.572"/>
    <p1510:client id="{C2148AD2-275F-4CAA-82A0-ED0C465D73BA}" v="264" dt="2022-10-30T16:07:56.99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108" d="100"/>
          <a:sy n="108" d="100"/>
        </p:scale>
        <p:origin x="7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17/12/2025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17/12/2025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17/12/2025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17/12/2025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17/12/2025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17/12/2025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17/12/2025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17/12/2025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17/12/2025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17/12/2025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17/12/2025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17/12/2025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3FF498D-E787-DB52-D035-2E648E09EFC6}"/>
              </a:ext>
            </a:extLst>
          </p:cNvPr>
          <p:cNvSpPr txBox="1"/>
          <p:nvPr/>
        </p:nvSpPr>
        <p:spPr>
          <a:xfrm>
            <a:off x="3835963" y="230843"/>
            <a:ext cx="4607340" cy="107721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600" b="1" dirty="0">
                <a:latin typeface="SassoonCRInfant" panose="02010503020300020003" pitchFamily="2" charset="0"/>
                <a:cs typeface="Calibri"/>
              </a:rPr>
              <a:t>English 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SassoonCRInfant" panose="02010503020300020003" pitchFamily="2" charset="0"/>
                <a:cs typeface="Calibri"/>
              </a:rPr>
              <a:t>Sentence structure</a:t>
            </a:r>
          </a:p>
          <a:p>
            <a:pPr marL="285750" indent="-285750">
              <a:buFont typeface="Arial"/>
              <a:buChar char="•"/>
            </a:pPr>
            <a:r>
              <a:rPr lang="en-GB" sz="1600" dirty="0">
                <a:latin typeface="SassoonCRInfant" panose="02010503020300020003" pitchFamily="2" charset="0"/>
                <a:cs typeface="Calibri"/>
              </a:rPr>
              <a:t>Capital letters and full stops </a:t>
            </a:r>
          </a:p>
          <a:p>
            <a:pPr marL="285750" indent="-285750">
              <a:buFont typeface="Arial"/>
              <a:buChar char="•"/>
            </a:pPr>
            <a:r>
              <a:rPr lang="en-GB" sz="1600" dirty="0">
                <a:latin typeface="SassoonCRInfant" panose="02010503020300020003" pitchFamily="2" charset="0"/>
                <a:cs typeface="Calibri"/>
              </a:rPr>
              <a:t>Letter formation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DAEE931-A8C0-D407-DABE-CCE48AA66EE0}"/>
              </a:ext>
            </a:extLst>
          </p:cNvPr>
          <p:cNvSpPr txBox="1"/>
          <p:nvPr/>
        </p:nvSpPr>
        <p:spPr>
          <a:xfrm>
            <a:off x="8634961" y="137831"/>
            <a:ext cx="3457152" cy="4031873"/>
          </a:xfrm>
          <a:prstGeom prst="rect">
            <a:avLst/>
          </a:prstGeom>
          <a:solidFill>
            <a:srgbClr val="ABF7BF"/>
          </a:solidFill>
          <a:ln>
            <a:solidFill>
              <a:srgbClr val="46FA0F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sz="1600" b="1" dirty="0">
                <a:latin typeface="SassoonCRInfant" panose="02010503020300020003" pitchFamily="2" charset="0"/>
                <a:cs typeface="Calibri"/>
              </a:rPr>
              <a:t>Maths</a:t>
            </a:r>
          </a:p>
          <a:p>
            <a:pPr algn="l"/>
            <a:r>
              <a:rPr lang="en-GB" sz="1600" b="1" dirty="0">
                <a:latin typeface="SassoonCRInfant" panose="02010503020300020003" pitchFamily="2" charset="0"/>
                <a:cs typeface="Calibri"/>
              </a:rPr>
              <a:t>Place value (within 20)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600" dirty="0">
                <a:latin typeface="SassoonCRInfant" panose="02010503020300020003" pitchFamily="2" charset="0"/>
                <a:cs typeface="Calibri"/>
              </a:rPr>
              <a:t>Count within 20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600" dirty="0">
                <a:latin typeface="SassoonCRInfant" panose="02010503020300020003" pitchFamily="2" charset="0"/>
                <a:cs typeface="Calibri"/>
              </a:rPr>
              <a:t>Understand 10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600" dirty="0">
                <a:latin typeface="SassoonCRInfant" panose="02010503020300020003" pitchFamily="2" charset="0"/>
                <a:cs typeface="Calibri"/>
              </a:rPr>
              <a:t>Understand the teen numbers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600" dirty="0">
                <a:latin typeface="SassoonCRInfant" panose="02010503020300020003" pitchFamily="2" charset="0"/>
                <a:cs typeface="Calibri"/>
              </a:rPr>
              <a:t>1 more 1 less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600" dirty="0">
                <a:latin typeface="SassoonCRInfant" panose="02010503020300020003" pitchFamily="2" charset="0"/>
                <a:cs typeface="Calibri"/>
              </a:rPr>
              <a:t>The number to 20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600" dirty="0">
                <a:latin typeface="SassoonCRInfant" panose="02010503020300020003" pitchFamily="2" charset="0"/>
                <a:cs typeface="Calibri"/>
              </a:rPr>
              <a:t>Estimate, order and compare</a:t>
            </a:r>
          </a:p>
          <a:p>
            <a:r>
              <a:rPr lang="en-GB" sz="1600" b="1" dirty="0">
                <a:latin typeface="SassoonCRInfant" panose="02010503020300020003" pitchFamily="2" charset="0"/>
                <a:cs typeface="Calibri"/>
              </a:rPr>
              <a:t>Addition and subtraction (within 20)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SassoonCRInfant" panose="02010503020300020003" pitchFamily="2" charset="0"/>
                <a:cs typeface="Calibri"/>
              </a:rPr>
              <a:t>Add by counting 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SassoonCRInfant" panose="02010503020300020003" pitchFamily="2" charset="0"/>
                <a:cs typeface="Calibri"/>
              </a:rPr>
              <a:t>Add ones using number bonds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SassoonCRInfant" panose="02010503020300020003" pitchFamily="2" charset="0"/>
                <a:cs typeface="Calibri"/>
              </a:rPr>
              <a:t>Doubles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SassoonCRInfant" panose="02010503020300020003" pitchFamily="2" charset="0"/>
                <a:cs typeface="Calibri"/>
              </a:rPr>
              <a:t>Subtract ones using number bonds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SassoonCRInfant" panose="02010503020300020003" pitchFamily="2" charset="0"/>
                <a:cs typeface="Calibri"/>
              </a:rPr>
              <a:t>Subtraction – counting back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SassoonCRInfant" panose="02010503020300020003" pitchFamily="2" charset="0"/>
                <a:cs typeface="Calibri"/>
              </a:rPr>
              <a:t>Finding the difference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FE83F73-22B8-A366-52C3-7A046C1129ED}"/>
              </a:ext>
            </a:extLst>
          </p:cNvPr>
          <p:cNvSpPr txBox="1"/>
          <p:nvPr/>
        </p:nvSpPr>
        <p:spPr>
          <a:xfrm>
            <a:off x="9869492" y="4347260"/>
            <a:ext cx="1955094" cy="230832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600" b="1" dirty="0">
                <a:latin typeface="SassoonCRInfant" panose="02010503020300020003" pitchFamily="2" charset="0"/>
                <a:cs typeface="Calibri"/>
              </a:rPr>
              <a:t>RE</a:t>
            </a:r>
          </a:p>
          <a:p>
            <a:r>
              <a:rPr lang="en-GB" sz="1600" b="1" dirty="0">
                <a:latin typeface="SassoonCRInfant" panose="02010503020300020003" pitchFamily="2" charset="0"/>
                <a:cs typeface="Calibri"/>
              </a:rPr>
              <a:t>Gospels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SassoonCRInfant" panose="02010503020300020003" pitchFamily="2" charset="0"/>
                <a:cs typeface="Calibri"/>
              </a:rPr>
              <a:t>Matthew the tax collector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SassoonCRInfant" panose="02010503020300020003" pitchFamily="2" charset="0"/>
                <a:cs typeface="Calibri"/>
              </a:rPr>
              <a:t>Recognise that a Gospel tells good news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SassoonCRInfant" panose="02010503020300020003" pitchFamily="2" charset="0"/>
                <a:cs typeface="Calibri"/>
              </a:rPr>
              <a:t>Good news and peace 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7405CE8-20B7-D6AC-AF1C-C14544A7F118}"/>
              </a:ext>
            </a:extLst>
          </p:cNvPr>
          <p:cNvSpPr txBox="1"/>
          <p:nvPr/>
        </p:nvSpPr>
        <p:spPr>
          <a:xfrm>
            <a:off x="4286897" y="2546993"/>
            <a:ext cx="4259543" cy="2554545"/>
          </a:xfrm>
          <a:prstGeom prst="rect">
            <a:avLst/>
          </a:prstGeom>
          <a:solidFill>
            <a:srgbClr val="FAF87D"/>
          </a:solidFill>
          <a:ln>
            <a:solidFill>
              <a:srgbClr val="FFFF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600" b="1" dirty="0">
                <a:latin typeface="SassoonCRInfant" panose="02010503020300020003" pitchFamily="2" charset="0"/>
                <a:cs typeface="Calibri"/>
              </a:rPr>
              <a:t>Science </a:t>
            </a:r>
          </a:p>
          <a:p>
            <a:r>
              <a:rPr lang="en-GB" sz="1600" b="1" dirty="0">
                <a:latin typeface="SassoonCRInfant" panose="02010503020300020003" pitchFamily="2" charset="0"/>
                <a:cs typeface="Calibri"/>
              </a:rPr>
              <a:t>Seasonal change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SassoonCRInfant" panose="02010503020300020003" pitchFamily="2" charset="0"/>
                <a:cs typeface="Calibri"/>
              </a:rPr>
              <a:t>Think about what has changed in the seasons from Autumn to Winter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SassoonCRInfant" panose="02010503020300020003" pitchFamily="2" charset="0"/>
                <a:cs typeface="Calibri"/>
              </a:rPr>
              <a:t>Look at how the day length changes across the different seasons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SassoonCRInfant" panose="02010503020300020003" pitchFamily="2" charset="0"/>
                <a:cs typeface="Calibri"/>
              </a:rPr>
              <a:t>Look at how the trees change in the seasons, focusing on deciduous and evergreen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SassoonCRInfant" panose="02010503020300020003" pitchFamily="2" charset="0"/>
                <a:cs typeface="Calibri"/>
              </a:rPr>
              <a:t>Look at what happens to the animals in winter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5C84872-F64C-2432-6964-0CA1712E2CE2}"/>
              </a:ext>
            </a:extLst>
          </p:cNvPr>
          <p:cNvSpPr txBox="1"/>
          <p:nvPr/>
        </p:nvSpPr>
        <p:spPr>
          <a:xfrm>
            <a:off x="4638794" y="5804592"/>
            <a:ext cx="1500839" cy="830997"/>
          </a:xfrm>
          <a:prstGeom prst="rect">
            <a:avLst/>
          </a:prstGeom>
          <a:solidFill>
            <a:srgbClr val="F7EADF"/>
          </a:solidFill>
          <a:ln>
            <a:solidFill>
              <a:srgbClr val="F73BD8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600" b="1" dirty="0">
                <a:cs typeface="Calibri"/>
              </a:rPr>
              <a:t>PE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SassoonCRInfant" panose="02010503020300020003" pitchFamily="2" charset="0"/>
                <a:cs typeface="Calibri"/>
              </a:rPr>
              <a:t>Gymnastics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SassoonCRInfant" panose="02010503020300020003" pitchFamily="2" charset="0"/>
                <a:cs typeface="Calibri"/>
              </a:rPr>
              <a:t> Ball Skills</a:t>
            </a:r>
            <a:endParaRPr lang="en-GB" dirty="0">
              <a:latin typeface="SassoonCRInfant" panose="02010503020300020003" pitchFamily="2" charset="0"/>
              <a:cs typeface="Calibri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CA4E793-530C-9D99-3969-BFCC7E47BD40}"/>
              </a:ext>
            </a:extLst>
          </p:cNvPr>
          <p:cNvSpPr txBox="1"/>
          <p:nvPr/>
        </p:nvSpPr>
        <p:spPr>
          <a:xfrm>
            <a:off x="169653" y="1515942"/>
            <a:ext cx="3613895" cy="2308324"/>
          </a:xfrm>
          <a:prstGeom prst="rect">
            <a:avLst/>
          </a:prstGeom>
          <a:solidFill>
            <a:srgbClr val="E6DCF5"/>
          </a:solidFill>
          <a:ln>
            <a:solidFill>
              <a:srgbClr val="7030A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600" b="1" dirty="0">
                <a:latin typeface="SassoonCRInfant" panose="02010503020300020003" pitchFamily="2" charset="0"/>
                <a:cs typeface="Calibri"/>
              </a:rPr>
              <a:t>Art</a:t>
            </a:r>
          </a:p>
          <a:p>
            <a:r>
              <a:rPr lang="en-GB" sz="1600" b="1" dirty="0">
                <a:latin typeface="SassoonCRInfant" panose="02010503020300020003" pitchFamily="2" charset="0"/>
                <a:cs typeface="Calibri"/>
              </a:rPr>
              <a:t>Painting and mixed media – Colour splash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SassoonCRInfant" panose="02010503020300020003" pitchFamily="2" charset="0"/>
                <a:cs typeface="Calibri"/>
              </a:rPr>
              <a:t>Making colours and painting with colour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SassoonCRInfant" panose="02010503020300020003" pitchFamily="2" charset="0"/>
                <a:cs typeface="Calibri"/>
              </a:rPr>
              <a:t>Printing with paint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SassoonCRInfant" panose="02010503020300020003" pitchFamily="2" charset="0"/>
                <a:cs typeface="Calibri"/>
              </a:rPr>
              <a:t>Exploring colour mixing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SassoonCRInfant" panose="02010503020300020003" pitchFamily="2" charset="0"/>
                <a:cs typeface="Calibri"/>
              </a:rPr>
              <a:t>Clarice Cliff plates </a:t>
            </a:r>
          </a:p>
          <a:p>
            <a:pPr marL="285750" indent="-285750">
              <a:buFont typeface="Arial"/>
              <a:buChar char="•"/>
            </a:pPr>
            <a:endParaRPr lang="en-GB" sz="1600" dirty="0">
              <a:cs typeface="Calibri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76F7F25-2CBC-55A7-C169-CF574C525315}"/>
              </a:ext>
            </a:extLst>
          </p:cNvPr>
          <p:cNvSpPr txBox="1"/>
          <p:nvPr/>
        </p:nvSpPr>
        <p:spPr>
          <a:xfrm>
            <a:off x="122997" y="3944669"/>
            <a:ext cx="4075379" cy="255454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600" b="1" dirty="0">
                <a:latin typeface="SassoonCRInfant" panose="02010503020300020003" pitchFamily="2" charset="0"/>
                <a:cs typeface="Calibri"/>
              </a:rPr>
              <a:t>History </a:t>
            </a:r>
          </a:p>
          <a:p>
            <a:r>
              <a:rPr lang="en-GB" sz="1600" b="1" dirty="0">
                <a:latin typeface="SassoonCRInfant" panose="02010503020300020003" pitchFamily="2" charset="0"/>
                <a:cs typeface="Calibri"/>
              </a:rPr>
              <a:t>How have toys changed?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SassoonCRInfant" panose="02010503020300020003" pitchFamily="2" charset="0"/>
                <a:cs typeface="Calibri"/>
              </a:rPr>
              <a:t>Discuss favourite toys using language related to the past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SassoonCRInfant" panose="02010503020300020003" pitchFamily="2" charset="0"/>
                <a:cs typeface="Calibri"/>
              </a:rPr>
              <a:t>Ask questions about toys in the past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SassoonCRInfant" panose="02010503020300020003" pitchFamily="2" charset="0"/>
                <a:cs typeface="Calibri"/>
              </a:rPr>
              <a:t>Make comparisons between toys in the past and present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SassoonCRInfant" panose="02010503020300020003" pitchFamily="2" charset="0"/>
                <a:cs typeface="Calibri"/>
              </a:rPr>
              <a:t>Sequence artefacts from different periods of time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SassoonCRInfant" panose="02010503020300020003" pitchFamily="2" charset="0"/>
                <a:cs typeface="Calibri"/>
              </a:rPr>
              <a:t>Describe how toys have changed over time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AFACA53-C8D3-A8E0-E86E-17028F9A9670}"/>
              </a:ext>
            </a:extLst>
          </p:cNvPr>
          <p:cNvSpPr txBox="1"/>
          <p:nvPr/>
        </p:nvSpPr>
        <p:spPr>
          <a:xfrm>
            <a:off x="274882" y="230843"/>
            <a:ext cx="1971415" cy="107721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1600" b="1" dirty="0">
                <a:latin typeface="SassoonCRInfant" panose="02010503020300020003" pitchFamily="2" charset="0"/>
                <a:cs typeface="Calibri"/>
              </a:rPr>
              <a:t>Term 3</a:t>
            </a:r>
          </a:p>
          <a:p>
            <a:pPr algn="ctr"/>
            <a:r>
              <a:rPr lang="en-GB" sz="1600" b="1" dirty="0">
                <a:latin typeface="SassoonCRInfant" panose="02010503020300020003" pitchFamily="2" charset="0"/>
                <a:cs typeface="Calibri"/>
              </a:rPr>
              <a:t>Learning in Year 1</a:t>
            </a:r>
          </a:p>
          <a:p>
            <a:endParaRPr lang="en-GB" sz="1600" b="1" dirty="0">
              <a:latin typeface="SassoonCRInfant" panose="02010503020300020003" pitchFamily="2" charset="0"/>
              <a:cs typeface="Calibri"/>
            </a:endParaRPr>
          </a:p>
          <a:p>
            <a:pPr algn="ctr"/>
            <a:r>
              <a:rPr lang="en-GB" sz="1600" b="1" dirty="0">
                <a:latin typeface="SassoonCRInfant" panose="02010503020300020003" pitchFamily="2" charset="0"/>
                <a:cs typeface="Calibri"/>
              </a:rPr>
              <a:t>Toys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06E580F-C8F1-13CF-915A-E68D084EBB4B}"/>
              </a:ext>
            </a:extLst>
          </p:cNvPr>
          <p:cNvSpPr txBox="1"/>
          <p:nvPr/>
        </p:nvSpPr>
        <p:spPr>
          <a:xfrm>
            <a:off x="7234653" y="5812634"/>
            <a:ext cx="1676151" cy="584775"/>
          </a:xfrm>
          <a:prstGeom prst="rect">
            <a:avLst/>
          </a:prstGeom>
          <a:solidFill>
            <a:srgbClr val="E6DCF5"/>
          </a:solidFill>
          <a:ln>
            <a:solidFill>
              <a:srgbClr val="7030A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600" b="1" dirty="0">
                <a:latin typeface="SassoonCRInfant" panose="02010503020300020003" pitchFamily="2" charset="0"/>
                <a:cs typeface="Calibri"/>
              </a:rPr>
              <a:t>Computing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SassoonCRInfant" panose="02010503020300020003" pitchFamily="2" charset="0"/>
                <a:cs typeface="Calibri"/>
              </a:rPr>
              <a:t>Grouping data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8CD74EC-EC6B-2AE9-D66A-D06FAA17AAC7}"/>
              </a:ext>
            </a:extLst>
          </p:cNvPr>
          <p:cNvSpPr txBox="1"/>
          <p:nvPr/>
        </p:nvSpPr>
        <p:spPr>
          <a:xfrm>
            <a:off x="15250990" y="14673148"/>
            <a:ext cx="45719" cy="181588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600" b="1" dirty="0">
                <a:solidFill>
                  <a:srgbClr val="FF0000"/>
                </a:solidFill>
                <a:cs typeface="Calibri"/>
              </a:rPr>
              <a:t>Music</a:t>
            </a:r>
            <a:r>
              <a:rPr lang="en-GB" sz="1600" b="1" dirty="0">
                <a:cs typeface="Calibri"/>
              </a:rPr>
              <a:t> </a:t>
            </a:r>
          </a:p>
          <a:p>
            <a:endParaRPr lang="en-GB" sz="1600" b="1" dirty="0">
              <a:cs typeface="Calibri"/>
            </a:endParaRPr>
          </a:p>
        </p:txBody>
      </p:sp>
      <p:pic>
        <p:nvPicPr>
          <p:cNvPr id="13" name="Picture 4" descr="Happy Seasonal Changes - Coaching4Succes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8704" y="4783103"/>
            <a:ext cx="1261331" cy="877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Teddy Bear - Free vector graphic on Pixabay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4223" y="187104"/>
            <a:ext cx="1019109" cy="1164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7C5E269-B806-47E7-FB2F-E5074A82BA9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06202" y="275174"/>
            <a:ext cx="1019110" cy="10472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142</TotalTime>
  <Words>219</Words>
  <Application>Microsoft Office PowerPoint</Application>
  <PresentationFormat>Widescreen</PresentationFormat>
  <Paragraphs>53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SassoonCRInfant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Everest</dc:creator>
  <cp:lastModifiedBy>Judy HIGGS</cp:lastModifiedBy>
  <cp:revision>390</cp:revision>
  <dcterms:created xsi:type="dcterms:W3CDTF">2022-09-03T20:57:25Z</dcterms:created>
  <dcterms:modified xsi:type="dcterms:W3CDTF">2025-12-17T08:30:21Z</dcterms:modified>
</cp:coreProperties>
</file>