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slide" Target="slides/slide14.xml"/><Relationship Id="rId6" Type="http://schemas.openxmlformats.org/officeDocument/2006/relationships/slide" Target="slides/slide1.xml"/><Relationship Id="rId18" Type="http://schemas.openxmlformats.org/officeDocument/2006/relationships/slide" Target="slides/slide13.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 name="Shape 58"/>
        <p:cNvGrpSpPr/>
        <p:nvPr/>
      </p:nvGrpSpPr>
      <p:grpSpPr>
        <a:xfrm>
          <a:off x="0" y="0"/>
          <a:ext cx="0" cy="0"/>
          <a:chOff x="0" y="0"/>
          <a:chExt cx="0" cy="0"/>
        </a:xfrm>
      </p:grpSpPr>
      <p:sp>
        <p:nvSpPr>
          <p:cNvPr id="59" name="Google Shape;59;g15408457900_0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0" name="Google Shape;60;g15408457900_0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 name="Shape 66"/>
        <p:cNvGrpSpPr/>
        <p:nvPr/>
      </p:nvGrpSpPr>
      <p:grpSpPr>
        <a:xfrm>
          <a:off x="0" y="0"/>
          <a:ext cx="0" cy="0"/>
          <a:chOff x="0" y="0"/>
          <a:chExt cx="0" cy="0"/>
        </a:xfrm>
      </p:grpSpPr>
      <p:sp>
        <p:nvSpPr>
          <p:cNvPr id="67" name="Google Shape;67;g36d5a6e29ff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8" name="Google Shape;68;g36d5a6e29ff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 name="Shape 75"/>
        <p:cNvGrpSpPr/>
        <p:nvPr/>
      </p:nvGrpSpPr>
      <p:grpSpPr>
        <a:xfrm>
          <a:off x="0" y="0"/>
          <a:ext cx="0" cy="0"/>
          <a:chOff x="0" y="0"/>
          <a:chExt cx="0" cy="0"/>
        </a:xfrm>
      </p:grpSpPr>
      <p:sp>
        <p:nvSpPr>
          <p:cNvPr id="76" name="Google Shape;76;g36d5a6e29ff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7" name="Google Shape;77;g36d5a6e29ff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g15408457900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2" name="Google Shape;82;g15408457900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 name="Shape 87"/>
        <p:cNvGrpSpPr/>
        <p:nvPr/>
      </p:nvGrpSpPr>
      <p:grpSpPr>
        <a:xfrm>
          <a:off x="0" y="0"/>
          <a:ext cx="0" cy="0"/>
          <a:chOff x="0" y="0"/>
          <a:chExt cx="0" cy="0"/>
        </a:xfrm>
      </p:grpSpPr>
      <p:sp>
        <p:nvSpPr>
          <p:cNvPr id="88" name="Google Shape;88;g15408457900_0_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9" name="Google Shape;89;g15408457900_0_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g2e9f3a6ace0_0_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6" name="Google Shape;96;g2e9f3a6ace0_0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g2561c27579f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3" name="Google Shape;103;g2561c27579f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g15408457900_1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0" name="Google Shape;110;g15408457900_1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g15408457900_0_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7" name="Google Shape;117;g15408457900_0_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g36d5a6e29ff_0_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4" name="Google Shape;124;g36d5a6e29ff_0_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g15424b05f65_0_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2" name="Google Shape;132;g15424b05f65_0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g15408457900_1_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8" name="Google Shape;138;g15408457900_1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g15408457900_0_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5" name="Google Shape;145;g15408457900_0_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rgbClr val="FCE5CD"/>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6.png"/><Relationship Id="rId4" Type="http://schemas.openxmlformats.org/officeDocument/2006/relationships/image" Target="../media/image14.jpg"/><Relationship Id="rId5"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19.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3.png"/><Relationship Id="rId4" Type="http://schemas.openxmlformats.org/officeDocument/2006/relationships/image" Target="../media/image8.png"/><Relationship Id="rId5" Type="http://schemas.openxmlformats.org/officeDocument/2006/relationships/image" Target="../media/image1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1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1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1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1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15.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1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rPr lang="en"/>
              <a:t>Welcome to Year 2!</a:t>
            </a:r>
            <a:endParaRPr/>
          </a:p>
          <a:p>
            <a:pPr indent="0" lvl="0" marL="0" rtl="0" algn="ctr">
              <a:spcBef>
                <a:spcPts val="0"/>
              </a:spcBef>
              <a:spcAft>
                <a:spcPts val="0"/>
              </a:spcAft>
              <a:buNone/>
            </a:pPr>
            <a:r>
              <a:rPr lang="en" sz="4400"/>
              <a:t>(Hedgehogs class)</a:t>
            </a:r>
            <a:endParaRPr sz="4400"/>
          </a:p>
        </p:txBody>
      </p:sp>
      <p:pic>
        <p:nvPicPr>
          <p:cNvPr descr="Logo, company name&#10;&#10;Description automatically generated" id="55" name="Google Shape;55;p13"/>
          <p:cNvPicPr preferRelativeResize="0"/>
          <p:nvPr/>
        </p:nvPicPr>
        <p:blipFill rotWithShape="1">
          <a:blip r:embed="rId3">
            <a:alphaModFix/>
          </a:blip>
          <a:srcRect b="0" l="0" r="0" t="0"/>
          <a:stretch/>
        </p:blipFill>
        <p:spPr>
          <a:xfrm>
            <a:off x="3473913" y="2974187"/>
            <a:ext cx="1598375" cy="1610450"/>
          </a:xfrm>
          <a:prstGeom prst="rect">
            <a:avLst/>
          </a:prstGeom>
          <a:noFill/>
          <a:ln>
            <a:noFill/>
          </a:ln>
        </p:spPr>
      </p:pic>
      <p:pic>
        <p:nvPicPr>
          <p:cNvPr descr="St Johns School (@StJohns7oaks) / Twitter" id="56" name="Google Shape;56;p13"/>
          <p:cNvPicPr preferRelativeResize="0"/>
          <p:nvPr/>
        </p:nvPicPr>
        <p:blipFill rotWithShape="1">
          <a:blip r:embed="rId4">
            <a:alphaModFix/>
          </a:blip>
          <a:srcRect b="0" l="0" r="0" t="0"/>
          <a:stretch/>
        </p:blipFill>
        <p:spPr>
          <a:xfrm>
            <a:off x="1976176" y="3173912"/>
            <a:ext cx="1211050" cy="1211025"/>
          </a:xfrm>
          <a:prstGeom prst="rect">
            <a:avLst/>
          </a:prstGeom>
          <a:noFill/>
          <a:ln>
            <a:noFill/>
          </a:ln>
        </p:spPr>
      </p:pic>
      <p:pic>
        <p:nvPicPr>
          <p:cNvPr id="57" name="Google Shape;57;p13"/>
          <p:cNvPicPr preferRelativeResize="0"/>
          <p:nvPr/>
        </p:nvPicPr>
        <p:blipFill>
          <a:blip r:embed="rId5">
            <a:alphaModFix/>
          </a:blip>
          <a:stretch>
            <a:fillRect/>
          </a:stretch>
        </p:blipFill>
        <p:spPr>
          <a:xfrm>
            <a:off x="5358998" y="3052975"/>
            <a:ext cx="2121100" cy="14529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 name="Shape 61"/>
        <p:cNvGrpSpPr/>
        <p:nvPr/>
      </p:nvGrpSpPr>
      <p:grpSpPr>
        <a:xfrm>
          <a:off x="0" y="0"/>
          <a:ext cx="0" cy="0"/>
          <a:chOff x="0" y="0"/>
          <a:chExt cx="0" cy="0"/>
        </a:xfrm>
      </p:grpSpPr>
      <p:sp>
        <p:nvSpPr>
          <p:cNvPr id="62" name="Google Shape;62;p14"/>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Teacher- Miss Williams</a:t>
            </a:r>
            <a:endParaRPr/>
          </a:p>
        </p:txBody>
      </p:sp>
      <p:sp>
        <p:nvSpPr>
          <p:cNvPr id="63" name="Google Shape;63;p14"/>
          <p:cNvSpPr txBox="1"/>
          <p:nvPr>
            <p:ph idx="1" type="body"/>
          </p:nvPr>
        </p:nvSpPr>
        <p:spPr>
          <a:xfrm>
            <a:off x="256100" y="1017725"/>
            <a:ext cx="8576100" cy="35511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t/>
            </a:r>
            <a:endParaRPr/>
          </a:p>
          <a:p>
            <a:pPr indent="0" lvl="0" marL="0" rtl="0" algn="l">
              <a:spcBef>
                <a:spcPts val="1200"/>
              </a:spcBef>
              <a:spcAft>
                <a:spcPts val="0"/>
              </a:spcAft>
              <a:buNone/>
            </a:pPr>
            <a:r>
              <a:t/>
            </a:r>
            <a:endParaRPr/>
          </a:p>
          <a:p>
            <a:pPr indent="0" lvl="0" marL="0" rtl="0" algn="l">
              <a:spcBef>
                <a:spcPts val="1200"/>
              </a:spcBef>
              <a:spcAft>
                <a:spcPts val="0"/>
              </a:spcAft>
              <a:buNone/>
            </a:pPr>
            <a:r>
              <a:t/>
            </a:r>
            <a:endParaRPr/>
          </a:p>
          <a:p>
            <a:pPr indent="0" lvl="0" marL="0" rtl="0" algn="l">
              <a:spcBef>
                <a:spcPts val="1200"/>
              </a:spcBef>
              <a:spcAft>
                <a:spcPts val="1200"/>
              </a:spcAft>
              <a:buNone/>
            </a:pPr>
            <a:r>
              <a:t/>
            </a:r>
            <a:endParaRPr>
              <a:highlight>
                <a:srgbClr val="FFFF00"/>
              </a:highlight>
            </a:endParaRPr>
          </a:p>
        </p:txBody>
      </p:sp>
      <p:pic>
        <p:nvPicPr>
          <p:cNvPr id="64" name="Google Shape;64;p14"/>
          <p:cNvPicPr preferRelativeResize="0"/>
          <p:nvPr/>
        </p:nvPicPr>
        <p:blipFill>
          <a:blip r:embed="rId3">
            <a:alphaModFix/>
          </a:blip>
          <a:stretch>
            <a:fillRect/>
          </a:stretch>
        </p:blipFill>
        <p:spPr>
          <a:xfrm>
            <a:off x="4093575" y="240200"/>
            <a:ext cx="1680776" cy="1515825"/>
          </a:xfrm>
          <a:prstGeom prst="rect">
            <a:avLst/>
          </a:prstGeom>
          <a:noFill/>
          <a:ln>
            <a:noFill/>
          </a:ln>
        </p:spPr>
      </p:pic>
      <p:sp>
        <p:nvSpPr>
          <p:cNvPr id="65" name="Google Shape;65;p14"/>
          <p:cNvSpPr txBox="1"/>
          <p:nvPr/>
        </p:nvSpPr>
        <p:spPr>
          <a:xfrm>
            <a:off x="550400" y="2052125"/>
            <a:ext cx="7987500" cy="2460900"/>
          </a:xfrm>
          <a:prstGeom prst="rect">
            <a:avLst/>
          </a:prstGeom>
          <a:noFill/>
          <a:ln>
            <a:noFill/>
          </a:ln>
        </p:spPr>
        <p:txBody>
          <a:bodyPr anchorCtr="0" anchor="t" bIns="91425" lIns="91425" spcFirstLastPara="1" rIns="91425" wrap="square" tIns="91425">
            <a:spAutoFit/>
          </a:bodyPr>
          <a:lstStyle/>
          <a:p>
            <a:pPr indent="0" lvl="0" marL="0" rtl="0" algn="l">
              <a:lnSpc>
                <a:spcPct val="107916"/>
              </a:lnSpc>
              <a:spcBef>
                <a:spcPts val="0"/>
              </a:spcBef>
              <a:spcAft>
                <a:spcPts val="0"/>
              </a:spcAft>
              <a:buNone/>
            </a:pPr>
            <a:r>
              <a:rPr lang="en" sz="1800">
                <a:solidFill>
                  <a:schemeClr val="dk1"/>
                </a:solidFill>
              </a:rPr>
              <a:t>I started at St John’s 3 years ago and have previous experience working in schools in North London, in years 1, 2, 3 and 8.</a:t>
            </a:r>
            <a:endParaRPr sz="1800">
              <a:solidFill>
                <a:schemeClr val="dk1"/>
              </a:solidFill>
            </a:endParaRPr>
          </a:p>
          <a:p>
            <a:pPr indent="0" lvl="0" marL="0" rtl="0" algn="l">
              <a:lnSpc>
                <a:spcPct val="107916"/>
              </a:lnSpc>
              <a:spcBef>
                <a:spcPts val="800"/>
              </a:spcBef>
              <a:spcAft>
                <a:spcPts val="0"/>
              </a:spcAft>
              <a:buNone/>
            </a:pPr>
            <a:r>
              <a:rPr lang="en" sz="1800">
                <a:solidFill>
                  <a:schemeClr val="dk1"/>
                </a:solidFill>
              </a:rPr>
              <a:t>I have also worked in a specialist SEN provision for non verbal children with ASC and DiGeorge Syndrome and am passionate about inclusion and mental health in the classroom.</a:t>
            </a:r>
            <a:endParaRPr sz="1800">
              <a:solidFill>
                <a:schemeClr val="dk1"/>
              </a:solidFill>
            </a:endParaRPr>
          </a:p>
          <a:p>
            <a:pPr indent="0" lvl="0" marL="0" rtl="0" algn="l">
              <a:lnSpc>
                <a:spcPct val="107916"/>
              </a:lnSpc>
              <a:spcBef>
                <a:spcPts val="800"/>
              </a:spcBef>
              <a:spcAft>
                <a:spcPts val="800"/>
              </a:spcAft>
              <a:buNone/>
            </a:pPr>
            <a:r>
              <a:rPr lang="en" sz="1800">
                <a:solidFill>
                  <a:schemeClr val="dk1"/>
                </a:solidFill>
              </a:rPr>
              <a:t>I have been the year 3 teacher at St </a:t>
            </a:r>
            <a:r>
              <a:rPr lang="en" sz="1800">
                <a:solidFill>
                  <a:schemeClr val="dk1"/>
                </a:solidFill>
              </a:rPr>
              <a:t>John's</a:t>
            </a:r>
            <a:r>
              <a:rPr lang="en" sz="1800">
                <a:solidFill>
                  <a:schemeClr val="dk1"/>
                </a:solidFill>
              </a:rPr>
              <a:t> for 3 years, which will help me to know where the children need to be by the end of Year 2.</a:t>
            </a:r>
            <a:endParaRPr sz="1800">
              <a:solidFill>
                <a:schemeClr val="dk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 name="Shape 69"/>
        <p:cNvGrpSpPr/>
        <p:nvPr/>
      </p:nvGrpSpPr>
      <p:grpSpPr>
        <a:xfrm>
          <a:off x="0" y="0"/>
          <a:ext cx="0" cy="0"/>
          <a:chOff x="0" y="0"/>
          <a:chExt cx="0" cy="0"/>
        </a:xfrm>
      </p:grpSpPr>
      <p:sp>
        <p:nvSpPr>
          <p:cNvPr id="70" name="Google Shape;70;p15"/>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Teaching Assistants</a:t>
            </a:r>
            <a:endParaRPr/>
          </a:p>
        </p:txBody>
      </p:sp>
      <p:sp>
        <p:nvSpPr>
          <p:cNvPr id="71" name="Google Shape;71;p15"/>
          <p:cNvSpPr txBox="1"/>
          <p:nvPr>
            <p:ph idx="1" type="body"/>
          </p:nvPr>
        </p:nvSpPr>
        <p:spPr>
          <a:xfrm>
            <a:off x="311700" y="1152475"/>
            <a:ext cx="8520600" cy="36021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sz="2000">
                <a:solidFill>
                  <a:schemeClr val="dk1"/>
                </a:solidFill>
              </a:rPr>
              <a:t>Mrs Shea- 1:1 support</a:t>
            </a:r>
            <a:endParaRPr sz="2000">
              <a:solidFill>
                <a:schemeClr val="dk1"/>
              </a:solidFill>
            </a:endParaRPr>
          </a:p>
          <a:p>
            <a:pPr indent="0" lvl="0" marL="0" rtl="0" algn="l">
              <a:spcBef>
                <a:spcPts val="1200"/>
              </a:spcBef>
              <a:spcAft>
                <a:spcPts val="0"/>
              </a:spcAft>
              <a:buNone/>
            </a:pPr>
            <a:r>
              <a:t/>
            </a:r>
            <a:endParaRPr sz="2000">
              <a:solidFill>
                <a:schemeClr val="dk1"/>
              </a:solidFill>
            </a:endParaRPr>
          </a:p>
          <a:p>
            <a:pPr indent="0" lvl="0" marL="0" rtl="0" algn="l">
              <a:spcBef>
                <a:spcPts val="1200"/>
              </a:spcBef>
              <a:spcAft>
                <a:spcPts val="0"/>
              </a:spcAft>
              <a:buNone/>
            </a:pPr>
            <a:r>
              <a:t/>
            </a:r>
            <a:endParaRPr sz="2000">
              <a:solidFill>
                <a:schemeClr val="dk1"/>
              </a:solidFill>
            </a:endParaRPr>
          </a:p>
          <a:p>
            <a:pPr indent="0" lvl="0" marL="0" rtl="0" algn="l">
              <a:spcBef>
                <a:spcPts val="1200"/>
              </a:spcBef>
              <a:spcAft>
                <a:spcPts val="0"/>
              </a:spcAft>
              <a:buNone/>
            </a:pPr>
            <a:r>
              <a:rPr lang="en" sz="2000">
                <a:solidFill>
                  <a:schemeClr val="dk1"/>
                </a:solidFill>
              </a:rPr>
              <a:t>Miss Jeffrey- classroom support and PPA cover</a:t>
            </a:r>
            <a:endParaRPr sz="2000">
              <a:solidFill>
                <a:schemeClr val="dk1"/>
              </a:solidFill>
            </a:endParaRPr>
          </a:p>
          <a:p>
            <a:pPr indent="0" lvl="0" marL="0" rtl="0" algn="l">
              <a:spcBef>
                <a:spcPts val="1200"/>
              </a:spcBef>
              <a:spcAft>
                <a:spcPts val="0"/>
              </a:spcAft>
              <a:buNone/>
            </a:pPr>
            <a:r>
              <a:t/>
            </a:r>
            <a:endParaRPr sz="2000">
              <a:solidFill>
                <a:schemeClr val="dk1"/>
              </a:solidFill>
            </a:endParaRPr>
          </a:p>
          <a:p>
            <a:pPr indent="0" lvl="0" marL="0" rtl="0" algn="l">
              <a:spcBef>
                <a:spcPts val="1200"/>
              </a:spcBef>
              <a:spcAft>
                <a:spcPts val="0"/>
              </a:spcAft>
              <a:buNone/>
            </a:pPr>
            <a:r>
              <a:t/>
            </a:r>
            <a:endParaRPr sz="2000">
              <a:solidFill>
                <a:schemeClr val="dk1"/>
              </a:solidFill>
            </a:endParaRPr>
          </a:p>
          <a:p>
            <a:pPr indent="0" lvl="0" marL="0" rtl="0" algn="l">
              <a:spcBef>
                <a:spcPts val="1200"/>
              </a:spcBef>
              <a:spcAft>
                <a:spcPts val="1200"/>
              </a:spcAft>
              <a:buNone/>
            </a:pPr>
            <a:r>
              <a:rPr lang="en" sz="2000">
                <a:solidFill>
                  <a:schemeClr val="dk1"/>
                </a:solidFill>
              </a:rPr>
              <a:t>Mrs Robinson- classroom support and interventions</a:t>
            </a:r>
            <a:endParaRPr sz="2000">
              <a:solidFill>
                <a:schemeClr val="dk1"/>
              </a:solidFill>
            </a:endParaRPr>
          </a:p>
        </p:txBody>
      </p:sp>
      <p:pic>
        <p:nvPicPr>
          <p:cNvPr id="72" name="Google Shape;72;p15"/>
          <p:cNvPicPr preferRelativeResize="0"/>
          <p:nvPr/>
        </p:nvPicPr>
        <p:blipFill>
          <a:blip r:embed="rId3">
            <a:alphaModFix/>
          </a:blip>
          <a:stretch>
            <a:fillRect/>
          </a:stretch>
        </p:blipFill>
        <p:spPr>
          <a:xfrm>
            <a:off x="3119825" y="1017725"/>
            <a:ext cx="1061443" cy="1581150"/>
          </a:xfrm>
          <a:prstGeom prst="rect">
            <a:avLst/>
          </a:prstGeom>
          <a:noFill/>
          <a:ln>
            <a:noFill/>
          </a:ln>
        </p:spPr>
      </p:pic>
      <p:pic>
        <p:nvPicPr>
          <p:cNvPr id="73" name="Google Shape;73;p15"/>
          <p:cNvPicPr preferRelativeResize="0"/>
          <p:nvPr/>
        </p:nvPicPr>
        <p:blipFill>
          <a:blip r:embed="rId4">
            <a:alphaModFix/>
          </a:blip>
          <a:stretch>
            <a:fillRect/>
          </a:stretch>
        </p:blipFill>
        <p:spPr>
          <a:xfrm>
            <a:off x="5944575" y="1606848"/>
            <a:ext cx="1199675" cy="1519075"/>
          </a:xfrm>
          <a:prstGeom prst="rect">
            <a:avLst/>
          </a:prstGeom>
          <a:noFill/>
          <a:ln>
            <a:noFill/>
          </a:ln>
        </p:spPr>
      </p:pic>
      <p:pic>
        <p:nvPicPr>
          <p:cNvPr id="74" name="Google Shape;74;p15"/>
          <p:cNvPicPr preferRelativeResize="0"/>
          <p:nvPr/>
        </p:nvPicPr>
        <p:blipFill>
          <a:blip r:embed="rId5">
            <a:alphaModFix/>
          </a:blip>
          <a:stretch>
            <a:fillRect/>
          </a:stretch>
        </p:blipFill>
        <p:spPr>
          <a:xfrm>
            <a:off x="6464475" y="3392925"/>
            <a:ext cx="1181100" cy="15811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8" name="Shape 78"/>
        <p:cNvGrpSpPr/>
        <p:nvPr/>
      </p:nvGrpSpPr>
      <p:grpSpPr>
        <a:xfrm>
          <a:off x="0" y="0"/>
          <a:ext cx="0" cy="0"/>
          <a:chOff x="0" y="0"/>
          <a:chExt cx="0" cy="0"/>
        </a:xfrm>
      </p:grpSpPr>
      <p:pic>
        <p:nvPicPr>
          <p:cNvPr id="79" name="Google Shape;79;p16"/>
          <p:cNvPicPr preferRelativeResize="0"/>
          <p:nvPr/>
        </p:nvPicPr>
        <p:blipFill>
          <a:blip r:embed="rId3">
            <a:alphaModFix/>
          </a:blip>
          <a:stretch>
            <a:fillRect/>
          </a:stretch>
        </p:blipFill>
        <p:spPr>
          <a:xfrm>
            <a:off x="654291" y="0"/>
            <a:ext cx="7835422" cy="5143499"/>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7"/>
          <p:cNvSpPr txBox="1"/>
          <p:nvPr>
            <p:ph type="title"/>
          </p:nvPr>
        </p:nvSpPr>
        <p:spPr>
          <a:xfrm>
            <a:off x="523400" y="49187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French</a:t>
            </a:r>
            <a:endParaRPr/>
          </a:p>
        </p:txBody>
      </p:sp>
      <p:sp>
        <p:nvSpPr>
          <p:cNvPr id="85" name="Google Shape;85;p17"/>
          <p:cNvSpPr txBox="1"/>
          <p:nvPr>
            <p:ph idx="1" type="body"/>
          </p:nvPr>
        </p:nvSpPr>
        <p:spPr>
          <a:xfrm>
            <a:off x="243150" y="1667225"/>
            <a:ext cx="8657700" cy="3090300"/>
          </a:xfrm>
          <a:prstGeom prst="rect">
            <a:avLst/>
          </a:prstGeom>
        </p:spPr>
        <p:txBody>
          <a:bodyPr anchorCtr="0" anchor="t" bIns="91425" lIns="91425" spcFirstLastPara="1" rIns="91425" wrap="square" tIns="91425">
            <a:normAutofit/>
          </a:bodyPr>
          <a:lstStyle/>
          <a:p>
            <a:pPr indent="-342900" lvl="0" marL="457200" rtl="0" algn="l">
              <a:spcBef>
                <a:spcPts val="0"/>
              </a:spcBef>
              <a:spcAft>
                <a:spcPts val="0"/>
              </a:spcAft>
              <a:buClr>
                <a:schemeClr val="dk1"/>
              </a:buClr>
              <a:buSzPts val="1800"/>
              <a:buChar char="●"/>
            </a:pPr>
            <a:r>
              <a:rPr lang="en">
                <a:solidFill>
                  <a:schemeClr val="dk1"/>
                </a:solidFill>
              </a:rPr>
              <a:t>I am the French teacher/ subject leader.</a:t>
            </a:r>
            <a:r>
              <a:rPr lang="en">
                <a:solidFill>
                  <a:schemeClr val="dk1"/>
                </a:solidFill>
              </a:rPr>
              <a:t> I have a French degree and experience teaching </a:t>
            </a:r>
            <a:r>
              <a:rPr lang="en">
                <a:solidFill>
                  <a:schemeClr val="dk1"/>
                </a:solidFill>
              </a:rPr>
              <a:t>with</a:t>
            </a:r>
            <a:r>
              <a:rPr lang="en">
                <a:solidFill>
                  <a:schemeClr val="dk1"/>
                </a:solidFill>
              </a:rPr>
              <a:t> La Jolie Ronde, I also lived in France for 2 years! </a:t>
            </a:r>
            <a:endParaRPr>
              <a:solidFill>
                <a:schemeClr val="dk1"/>
              </a:solidFill>
            </a:endParaRPr>
          </a:p>
          <a:p>
            <a:pPr indent="-342900" lvl="0" marL="457200" rtl="0" algn="l">
              <a:spcBef>
                <a:spcPts val="0"/>
              </a:spcBef>
              <a:spcAft>
                <a:spcPts val="0"/>
              </a:spcAft>
              <a:buClr>
                <a:schemeClr val="dk1"/>
              </a:buClr>
              <a:buSzPts val="1800"/>
              <a:buChar char="●"/>
            </a:pPr>
            <a:r>
              <a:rPr lang="en">
                <a:solidFill>
                  <a:schemeClr val="dk1"/>
                </a:solidFill>
              </a:rPr>
              <a:t>When I teach French to KS2, Year 2 will have one of the KS2 teachers. I will try to give them a lesson suited to their specialities, so that the children will benefit from being taught by a range of teachers.</a:t>
            </a:r>
            <a:endParaRPr>
              <a:solidFill>
                <a:schemeClr val="dk1"/>
              </a:solidFill>
            </a:endParaRPr>
          </a:p>
          <a:p>
            <a:pPr indent="-342900" lvl="0" marL="457200" rtl="0" algn="l">
              <a:spcBef>
                <a:spcPts val="0"/>
              </a:spcBef>
              <a:spcAft>
                <a:spcPts val="0"/>
              </a:spcAft>
              <a:buClr>
                <a:schemeClr val="dk1"/>
              </a:buClr>
              <a:buSzPts val="1800"/>
              <a:buChar char="●"/>
            </a:pPr>
            <a:r>
              <a:rPr lang="en">
                <a:solidFill>
                  <a:schemeClr val="dk1"/>
                </a:solidFill>
              </a:rPr>
              <a:t>I will begin to introduce French vocabulary into Year 2, such as days of the week, colours and greetings, they will be well prepared for French in KS2.</a:t>
            </a:r>
            <a:endParaRPr>
              <a:solidFill>
                <a:schemeClr val="dk1"/>
              </a:solidFill>
            </a:endParaRPr>
          </a:p>
          <a:p>
            <a:pPr indent="-342900" lvl="0" marL="457200" rtl="0" algn="l">
              <a:spcBef>
                <a:spcPts val="0"/>
              </a:spcBef>
              <a:spcAft>
                <a:spcPts val="0"/>
              </a:spcAft>
              <a:buClr>
                <a:schemeClr val="dk1"/>
              </a:buClr>
              <a:buSzPts val="1800"/>
              <a:buChar char="●"/>
            </a:pPr>
            <a:r>
              <a:rPr lang="en">
                <a:solidFill>
                  <a:schemeClr val="dk1"/>
                </a:solidFill>
              </a:rPr>
              <a:t>I will be running a KS1 French club, if any of the children would like to listen to French stories, play games and sing songs!</a:t>
            </a:r>
            <a:endParaRPr>
              <a:solidFill>
                <a:schemeClr val="dk1"/>
              </a:solidFill>
            </a:endParaRPr>
          </a:p>
        </p:txBody>
      </p:sp>
      <p:pic>
        <p:nvPicPr>
          <p:cNvPr id="86" name="Google Shape;86;p17"/>
          <p:cNvPicPr preferRelativeResize="0"/>
          <p:nvPr/>
        </p:nvPicPr>
        <p:blipFill>
          <a:blip r:embed="rId3">
            <a:alphaModFix/>
          </a:blip>
          <a:stretch>
            <a:fillRect/>
          </a:stretch>
        </p:blipFill>
        <p:spPr>
          <a:xfrm>
            <a:off x="6575700" y="214925"/>
            <a:ext cx="2185425" cy="139625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 name="Shape 90"/>
        <p:cNvGrpSpPr/>
        <p:nvPr/>
      </p:nvGrpSpPr>
      <p:grpSpPr>
        <a:xfrm>
          <a:off x="0" y="0"/>
          <a:ext cx="0" cy="0"/>
          <a:chOff x="0" y="0"/>
          <a:chExt cx="0" cy="0"/>
        </a:xfrm>
      </p:grpSpPr>
      <p:sp>
        <p:nvSpPr>
          <p:cNvPr id="91" name="Google Shape;91;p18"/>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PSHE- Zones of regulation</a:t>
            </a:r>
            <a:endParaRPr/>
          </a:p>
        </p:txBody>
      </p:sp>
      <p:pic>
        <p:nvPicPr>
          <p:cNvPr id="92" name="Google Shape;92;p18"/>
          <p:cNvPicPr preferRelativeResize="0"/>
          <p:nvPr/>
        </p:nvPicPr>
        <p:blipFill rotWithShape="1">
          <a:blip r:embed="rId3">
            <a:alphaModFix/>
          </a:blip>
          <a:srcRect b="0" l="0" r="1312" t="1332"/>
          <a:stretch/>
        </p:blipFill>
        <p:spPr>
          <a:xfrm>
            <a:off x="214400" y="1134763"/>
            <a:ext cx="5241349" cy="3366550"/>
          </a:xfrm>
          <a:prstGeom prst="rect">
            <a:avLst/>
          </a:prstGeom>
          <a:noFill/>
          <a:ln>
            <a:noFill/>
          </a:ln>
        </p:spPr>
      </p:pic>
      <p:sp>
        <p:nvSpPr>
          <p:cNvPr id="93" name="Google Shape;93;p18"/>
          <p:cNvSpPr txBox="1"/>
          <p:nvPr/>
        </p:nvSpPr>
        <p:spPr>
          <a:xfrm>
            <a:off x="5609850" y="745225"/>
            <a:ext cx="3342600" cy="3825600"/>
          </a:xfrm>
          <a:prstGeom prst="rect">
            <a:avLst/>
          </a:prstGeom>
          <a:noFill/>
          <a:ln>
            <a:noFill/>
          </a:ln>
        </p:spPr>
        <p:txBody>
          <a:bodyPr anchorCtr="0" anchor="t" bIns="91425" lIns="91425" spcFirstLastPara="1" rIns="91425" wrap="square" tIns="91425">
            <a:spAutoFit/>
          </a:bodyPr>
          <a:lstStyle/>
          <a:p>
            <a:pPr indent="0" lvl="0" marL="0" rtl="0" algn="l">
              <a:lnSpc>
                <a:spcPct val="107916"/>
              </a:lnSpc>
              <a:spcBef>
                <a:spcPts val="0"/>
              </a:spcBef>
              <a:spcAft>
                <a:spcPts val="0"/>
              </a:spcAft>
              <a:buNone/>
            </a:pPr>
            <a:r>
              <a:rPr lang="en" sz="1600">
                <a:solidFill>
                  <a:schemeClr val="dk1"/>
                </a:solidFill>
              </a:rPr>
              <a:t>This is to help children understand their own emotions and how to self-regulate. </a:t>
            </a:r>
            <a:endParaRPr sz="1600">
              <a:solidFill>
                <a:schemeClr val="dk1"/>
              </a:solidFill>
            </a:endParaRPr>
          </a:p>
          <a:p>
            <a:pPr indent="0" lvl="0" marL="0" rtl="0" algn="l">
              <a:lnSpc>
                <a:spcPct val="107916"/>
              </a:lnSpc>
              <a:spcBef>
                <a:spcPts val="800"/>
              </a:spcBef>
              <a:spcAft>
                <a:spcPts val="0"/>
              </a:spcAft>
              <a:buNone/>
            </a:pPr>
            <a:r>
              <a:rPr lang="en" sz="1600">
                <a:solidFill>
                  <a:schemeClr val="dk1"/>
                </a:solidFill>
              </a:rPr>
              <a:t>The different colours represent different feelings. For example, a child in the blue zone might feel sad, bored, tired or sick. We are discussing strategies in lessons on how to get out of the blue or red zone and into the green zone.</a:t>
            </a:r>
            <a:endParaRPr sz="1600">
              <a:solidFill>
                <a:schemeClr val="dk1"/>
              </a:solidFill>
            </a:endParaRPr>
          </a:p>
          <a:p>
            <a:pPr indent="0" lvl="0" marL="0" rtl="0" algn="l">
              <a:lnSpc>
                <a:spcPct val="107916"/>
              </a:lnSpc>
              <a:spcBef>
                <a:spcPts val="800"/>
              </a:spcBef>
              <a:spcAft>
                <a:spcPts val="800"/>
              </a:spcAft>
              <a:buNone/>
            </a:pPr>
            <a:r>
              <a:rPr lang="en" sz="1600">
                <a:solidFill>
                  <a:schemeClr val="dk1"/>
                </a:solidFill>
              </a:rPr>
              <a:t>If you could try to use the zones with your children at home, that would be really helpful!</a:t>
            </a:r>
            <a:endParaRPr sz="180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sp>
        <p:nvSpPr>
          <p:cNvPr id="98" name="Google Shape;98;p19"/>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PSHE- Worry monster </a:t>
            </a:r>
            <a:endParaRPr/>
          </a:p>
        </p:txBody>
      </p:sp>
      <p:pic>
        <p:nvPicPr>
          <p:cNvPr id="99" name="Google Shape;99;p19"/>
          <p:cNvPicPr preferRelativeResize="0"/>
          <p:nvPr/>
        </p:nvPicPr>
        <p:blipFill>
          <a:blip r:embed="rId3">
            <a:alphaModFix/>
          </a:blip>
          <a:stretch>
            <a:fillRect/>
          </a:stretch>
        </p:blipFill>
        <p:spPr>
          <a:xfrm>
            <a:off x="873925" y="1356300"/>
            <a:ext cx="2684800" cy="3010225"/>
          </a:xfrm>
          <a:prstGeom prst="rect">
            <a:avLst/>
          </a:prstGeom>
          <a:noFill/>
          <a:ln>
            <a:noFill/>
          </a:ln>
        </p:spPr>
      </p:pic>
      <p:sp>
        <p:nvSpPr>
          <p:cNvPr id="100" name="Google Shape;100;p19"/>
          <p:cNvSpPr txBox="1"/>
          <p:nvPr/>
        </p:nvSpPr>
        <p:spPr>
          <a:xfrm>
            <a:off x="3711650" y="1924950"/>
            <a:ext cx="5006100" cy="1424100"/>
          </a:xfrm>
          <a:prstGeom prst="rect">
            <a:avLst/>
          </a:prstGeom>
          <a:noFill/>
          <a:ln>
            <a:noFill/>
          </a:ln>
        </p:spPr>
        <p:txBody>
          <a:bodyPr anchorCtr="0" anchor="t" bIns="91425" lIns="91425" spcFirstLastPara="1" rIns="91425" wrap="square" tIns="91425">
            <a:spAutoFit/>
          </a:bodyPr>
          <a:lstStyle/>
          <a:p>
            <a:pPr indent="0" lvl="0" marL="0" rtl="0" algn="l">
              <a:lnSpc>
                <a:spcPct val="107916"/>
              </a:lnSpc>
              <a:spcBef>
                <a:spcPts val="0"/>
              </a:spcBef>
              <a:spcAft>
                <a:spcPts val="800"/>
              </a:spcAft>
              <a:buNone/>
            </a:pPr>
            <a:r>
              <a:rPr lang="en" sz="1900">
                <a:solidFill>
                  <a:schemeClr val="dk1"/>
                </a:solidFill>
              </a:rPr>
              <a:t>We also have the worry monster, where children can write their worries, anonymously or not and I will discuss with the individual or the whole class.</a:t>
            </a:r>
            <a:endParaRPr sz="21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sp>
        <p:nvSpPr>
          <p:cNvPr id="105" name="Google Shape;105;p20"/>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SEND learners</a:t>
            </a:r>
            <a:endParaRPr/>
          </a:p>
        </p:txBody>
      </p:sp>
      <p:sp>
        <p:nvSpPr>
          <p:cNvPr id="106" name="Google Shape;106;p20"/>
          <p:cNvSpPr txBox="1"/>
          <p:nvPr>
            <p:ph idx="1" type="body"/>
          </p:nvPr>
        </p:nvSpPr>
        <p:spPr>
          <a:xfrm>
            <a:off x="346325" y="1017725"/>
            <a:ext cx="8741400" cy="3416400"/>
          </a:xfrm>
          <a:prstGeom prst="rect">
            <a:avLst/>
          </a:prstGeom>
        </p:spPr>
        <p:txBody>
          <a:bodyPr anchorCtr="0" anchor="t" bIns="91425" lIns="91425" spcFirstLastPara="1" rIns="91425" wrap="square" tIns="91425">
            <a:normAutofit/>
          </a:bodyPr>
          <a:lstStyle/>
          <a:p>
            <a:pPr indent="-342900" lvl="0" marL="457200" rtl="0" algn="l">
              <a:spcBef>
                <a:spcPts val="0"/>
              </a:spcBef>
              <a:spcAft>
                <a:spcPts val="0"/>
              </a:spcAft>
              <a:buClr>
                <a:schemeClr val="dk1"/>
              </a:buClr>
              <a:buSzPts val="1800"/>
              <a:buChar char="●"/>
            </a:pPr>
            <a:r>
              <a:rPr lang="en">
                <a:solidFill>
                  <a:schemeClr val="dk1"/>
                </a:solidFill>
              </a:rPr>
              <a:t>Assistive</a:t>
            </a:r>
            <a:r>
              <a:rPr lang="en">
                <a:solidFill>
                  <a:schemeClr val="dk1"/>
                </a:solidFill>
              </a:rPr>
              <a:t> </a:t>
            </a:r>
            <a:r>
              <a:rPr lang="en">
                <a:solidFill>
                  <a:schemeClr val="dk1"/>
                </a:solidFill>
              </a:rPr>
              <a:t>technology</a:t>
            </a:r>
            <a:r>
              <a:rPr lang="en">
                <a:solidFill>
                  <a:schemeClr val="dk1"/>
                </a:solidFill>
              </a:rPr>
              <a:t>- access to clicker 7 on the ipads</a:t>
            </a:r>
            <a:endParaRPr>
              <a:solidFill>
                <a:schemeClr val="dk1"/>
              </a:solidFill>
            </a:endParaRPr>
          </a:p>
          <a:p>
            <a:pPr indent="-342900" lvl="0" marL="457200" rtl="0" algn="l">
              <a:spcBef>
                <a:spcPts val="0"/>
              </a:spcBef>
              <a:spcAft>
                <a:spcPts val="0"/>
              </a:spcAft>
              <a:buClr>
                <a:schemeClr val="dk1"/>
              </a:buClr>
              <a:buSzPts val="1800"/>
              <a:buChar char="●"/>
            </a:pPr>
            <a:r>
              <a:rPr lang="en">
                <a:solidFill>
                  <a:schemeClr val="dk1"/>
                </a:solidFill>
              </a:rPr>
              <a:t>Regular meetings with SENDCo</a:t>
            </a:r>
            <a:endParaRPr>
              <a:solidFill>
                <a:schemeClr val="dk1"/>
              </a:solidFill>
            </a:endParaRPr>
          </a:p>
          <a:p>
            <a:pPr indent="-342900" lvl="0" marL="457200" rtl="0" algn="l">
              <a:spcBef>
                <a:spcPts val="0"/>
              </a:spcBef>
              <a:spcAft>
                <a:spcPts val="0"/>
              </a:spcAft>
              <a:buClr>
                <a:schemeClr val="dk1"/>
              </a:buClr>
              <a:buSzPts val="1800"/>
              <a:buChar char="●"/>
            </a:pPr>
            <a:r>
              <a:rPr lang="en">
                <a:solidFill>
                  <a:schemeClr val="dk1"/>
                </a:solidFill>
              </a:rPr>
              <a:t>Movement breaks</a:t>
            </a:r>
            <a:endParaRPr>
              <a:solidFill>
                <a:schemeClr val="dk1"/>
              </a:solidFill>
            </a:endParaRPr>
          </a:p>
          <a:p>
            <a:pPr indent="-342900" lvl="0" marL="457200" rtl="0" algn="l">
              <a:spcBef>
                <a:spcPts val="0"/>
              </a:spcBef>
              <a:spcAft>
                <a:spcPts val="0"/>
              </a:spcAft>
              <a:buClr>
                <a:schemeClr val="dk1"/>
              </a:buClr>
              <a:buSzPts val="1800"/>
              <a:buChar char="●"/>
            </a:pPr>
            <a:r>
              <a:rPr lang="en">
                <a:solidFill>
                  <a:schemeClr val="dk1"/>
                </a:solidFill>
              </a:rPr>
              <a:t>Review of feelings and which zone of regulation we are in</a:t>
            </a:r>
            <a:endParaRPr>
              <a:solidFill>
                <a:schemeClr val="dk1"/>
              </a:solidFill>
            </a:endParaRPr>
          </a:p>
          <a:p>
            <a:pPr indent="-342900" lvl="0" marL="457200" rtl="0" algn="l">
              <a:spcBef>
                <a:spcPts val="0"/>
              </a:spcBef>
              <a:spcAft>
                <a:spcPts val="0"/>
              </a:spcAft>
              <a:buClr>
                <a:schemeClr val="dk1"/>
              </a:buClr>
              <a:buSzPts val="1800"/>
              <a:buChar char="●"/>
            </a:pPr>
            <a:r>
              <a:rPr lang="en">
                <a:solidFill>
                  <a:schemeClr val="dk1"/>
                </a:solidFill>
              </a:rPr>
              <a:t>Use of scaffolding, colourful semantics and Widgit software</a:t>
            </a:r>
            <a:endParaRPr>
              <a:solidFill>
                <a:schemeClr val="dk1"/>
              </a:solidFill>
            </a:endParaRPr>
          </a:p>
          <a:p>
            <a:pPr indent="-342900" lvl="0" marL="457200" rtl="0" algn="l">
              <a:spcBef>
                <a:spcPts val="0"/>
              </a:spcBef>
              <a:spcAft>
                <a:spcPts val="0"/>
              </a:spcAft>
              <a:buClr>
                <a:schemeClr val="dk1"/>
              </a:buClr>
              <a:buSzPts val="1800"/>
              <a:buChar char="●"/>
            </a:pPr>
            <a:r>
              <a:rPr lang="en">
                <a:solidFill>
                  <a:schemeClr val="dk1"/>
                </a:solidFill>
              </a:rPr>
              <a:t>Experience working in a specialist SEND provision</a:t>
            </a:r>
            <a:endParaRPr>
              <a:solidFill>
                <a:schemeClr val="dk1"/>
              </a:solidFill>
            </a:endParaRPr>
          </a:p>
        </p:txBody>
      </p:sp>
      <p:pic>
        <p:nvPicPr>
          <p:cNvPr id="107" name="Google Shape;107;p20"/>
          <p:cNvPicPr preferRelativeResize="0"/>
          <p:nvPr/>
        </p:nvPicPr>
        <p:blipFill rotWithShape="1">
          <a:blip r:embed="rId3">
            <a:alphaModFix/>
          </a:blip>
          <a:srcRect b="51009" l="0" r="0" t="0"/>
          <a:stretch/>
        </p:blipFill>
        <p:spPr>
          <a:xfrm>
            <a:off x="1831275" y="3422100"/>
            <a:ext cx="5963149" cy="114852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21"/>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Reading books</a:t>
            </a:r>
            <a:endParaRPr/>
          </a:p>
        </p:txBody>
      </p:sp>
      <p:sp>
        <p:nvSpPr>
          <p:cNvPr id="113" name="Google Shape;113;p21"/>
          <p:cNvSpPr txBox="1"/>
          <p:nvPr>
            <p:ph idx="1" type="body"/>
          </p:nvPr>
        </p:nvSpPr>
        <p:spPr>
          <a:xfrm>
            <a:off x="311700" y="1426500"/>
            <a:ext cx="8520600" cy="3717000"/>
          </a:xfrm>
          <a:prstGeom prst="rect">
            <a:avLst/>
          </a:prstGeom>
        </p:spPr>
        <p:txBody>
          <a:bodyPr anchorCtr="0" anchor="t" bIns="91425" lIns="91425" spcFirstLastPara="1" rIns="91425" wrap="square" tIns="91425">
            <a:normAutofit fontScale="92500" lnSpcReduction="20000"/>
          </a:bodyPr>
          <a:lstStyle/>
          <a:p>
            <a:pPr indent="-334327" lvl="0" marL="457200" rtl="0" algn="l">
              <a:spcBef>
                <a:spcPts val="1200"/>
              </a:spcBef>
              <a:spcAft>
                <a:spcPts val="0"/>
              </a:spcAft>
              <a:buClr>
                <a:schemeClr val="dk1"/>
              </a:buClr>
              <a:buSzPct val="100000"/>
              <a:buChar char="●"/>
            </a:pPr>
            <a:r>
              <a:rPr lang="en">
                <a:solidFill>
                  <a:schemeClr val="dk1"/>
                </a:solidFill>
              </a:rPr>
              <a:t>We ask that you read daily with your child. Each week in Year 2 we endeavour to set an e-book pitched at a personalised appropriate level for your child as well as a hand-held paper copy of a book pitched at a similar level. These will go out every Thursday. </a:t>
            </a:r>
            <a:endParaRPr>
              <a:solidFill>
                <a:schemeClr val="dk1"/>
              </a:solidFill>
            </a:endParaRPr>
          </a:p>
          <a:p>
            <a:pPr indent="-334327" lvl="0" marL="457200" rtl="0" algn="l">
              <a:spcBef>
                <a:spcPts val="0"/>
              </a:spcBef>
              <a:spcAft>
                <a:spcPts val="0"/>
              </a:spcAft>
              <a:buClr>
                <a:schemeClr val="dk1"/>
              </a:buClr>
              <a:buSzPct val="100000"/>
              <a:buChar char="●"/>
            </a:pPr>
            <a:r>
              <a:rPr lang="en">
                <a:solidFill>
                  <a:schemeClr val="dk1"/>
                </a:solidFill>
              </a:rPr>
              <a:t>In Year 2, children tend to progress from e-books onto colour-banded books. When this happens, we will no longer send the Little Wandle e-books home, and instead you will receive just a hand-help paper copy of the appropriate colour-band for your child.</a:t>
            </a:r>
            <a:endParaRPr>
              <a:solidFill>
                <a:schemeClr val="dk1"/>
              </a:solidFill>
            </a:endParaRPr>
          </a:p>
          <a:p>
            <a:pPr indent="-334327" lvl="0" marL="457200" rtl="0" algn="l">
              <a:spcBef>
                <a:spcPts val="0"/>
              </a:spcBef>
              <a:spcAft>
                <a:spcPts val="0"/>
              </a:spcAft>
              <a:buClr>
                <a:schemeClr val="dk1"/>
              </a:buClr>
              <a:buSzPct val="100000"/>
              <a:buChar char="●"/>
            </a:pPr>
            <a:r>
              <a:rPr lang="en">
                <a:solidFill>
                  <a:schemeClr val="dk1"/>
                </a:solidFill>
              </a:rPr>
              <a:t>In addition, we will offer an opportunity for your child to borrow a ‘reading for pleasure’ book from our class book corner, which they can exchange daily if they so wish.</a:t>
            </a:r>
            <a:endParaRPr>
              <a:solidFill>
                <a:schemeClr val="dk1"/>
              </a:solidFill>
            </a:endParaRPr>
          </a:p>
          <a:p>
            <a:pPr indent="-334327" lvl="0" marL="457200" rtl="0" algn="l">
              <a:spcBef>
                <a:spcPts val="0"/>
              </a:spcBef>
              <a:spcAft>
                <a:spcPts val="0"/>
              </a:spcAft>
              <a:buClr>
                <a:schemeClr val="dk1"/>
              </a:buClr>
              <a:buSzPct val="100000"/>
              <a:buChar char="●"/>
            </a:pPr>
            <a:r>
              <a:rPr lang="en">
                <a:solidFill>
                  <a:schemeClr val="dk1"/>
                </a:solidFill>
              </a:rPr>
              <a:t>We will offer opportunities to borrow a school library book as regularly as possible. Please keep completed school library books in book bags until we are able to change them for a new one.</a:t>
            </a:r>
            <a:endParaRPr>
              <a:solidFill>
                <a:schemeClr val="dk1"/>
              </a:solidFill>
            </a:endParaRPr>
          </a:p>
        </p:txBody>
      </p:sp>
      <p:pic>
        <p:nvPicPr>
          <p:cNvPr id="114" name="Google Shape;114;p21"/>
          <p:cNvPicPr preferRelativeResize="0"/>
          <p:nvPr/>
        </p:nvPicPr>
        <p:blipFill>
          <a:blip r:embed="rId3">
            <a:alphaModFix/>
          </a:blip>
          <a:stretch>
            <a:fillRect/>
          </a:stretch>
        </p:blipFill>
        <p:spPr>
          <a:xfrm>
            <a:off x="7650622" y="85897"/>
            <a:ext cx="1335725" cy="129095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 name="Shape 118"/>
        <p:cNvGrpSpPr/>
        <p:nvPr/>
      </p:nvGrpSpPr>
      <p:grpSpPr>
        <a:xfrm>
          <a:off x="0" y="0"/>
          <a:ext cx="0" cy="0"/>
          <a:chOff x="0" y="0"/>
          <a:chExt cx="0" cy="0"/>
        </a:xfrm>
      </p:grpSpPr>
      <p:sp>
        <p:nvSpPr>
          <p:cNvPr id="119" name="Google Shape;119;p22"/>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Homework</a:t>
            </a:r>
            <a:endParaRPr/>
          </a:p>
        </p:txBody>
      </p:sp>
      <p:sp>
        <p:nvSpPr>
          <p:cNvPr id="120" name="Google Shape;120;p22"/>
          <p:cNvSpPr txBox="1"/>
          <p:nvPr>
            <p:ph idx="1" type="body"/>
          </p:nvPr>
        </p:nvSpPr>
        <p:spPr>
          <a:xfrm>
            <a:off x="311700" y="1252100"/>
            <a:ext cx="8520600" cy="3416400"/>
          </a:xfrm>
          <a:prstGeom prst="rect">
            <a:avLst/>
          </a:prstGeom>
        </p:spPr>
        <p:txBody>
          <a:bodyPr anchorCtr="0" anchor="t" bIns="91425" lIns="91425" spcFirstLastPara="1" rIns="91425" wrap="square" tIns="91425">
            <a:normAutofit/>
          </a:bodyPr>
          <a:lstStyle/>
          <a:p>
            <a:pPr indent="-342900" lvl="0" marL="457200" rtl="0" algn="l">
              <a:spcBef>
                <a:spcPts val="1200"/>
              </a:spcBef>
              <a:spcAft>
                <a:spcPts val="0"/>
              </a:spcAft>
              <a:buClr>
                <a:schemeClr val="dk1"/>
              </a:buClr>
              <a:buSzPts val="1800"/>
              <a:buChar char="●"/>
            </a:pPr>
            <a:r>
              <a:rPr lang="en">
                <a:solidFill>
                  <a:schemeClr val="dk1"/>
                </a:solidFill>
              </a:rPr>
              <a:t>The Maths homework will be online through the website ‘MyMaths’. We will set weekly tasks every Thursday and ask that it is completed by the following Tuesday.</a:t>
            </a:r>
            <a:endParaRPr>
              <a:solidFill>
                <a:schemeClr val="dk1"/>
              </a:solidFill>
            </a:endParaRPr>
          </a:p>
          <a:p>
            <a:pPr indent="-342900" lvl="0" marL="457200" rtl="0" algn="l">
              <a:spcBef>
                <a:spcPts val="0"/>
              </a:spcBef>
              <a:spcAft>
                <a:spcPts val="0"/>
              </a:spcAft>
              <a:buClr>
                <a:schemeClr val="dk1"/>
              </a:buClr>
              <a:buSzPts val="1800"/>
              <a:buChar char="●"/>
            </a:pPr>
            <a:r>
              <a:rPr lang="en">
                <a:solidFill>
                  <a:schemeClr val="dk1"/>
                </a:solidFill>
              </a:rPr>
              <a:t>For English homework we ask that you read daily with your child. Please make a note in the reading diaries to let us know of any words your child struggled with in the e-books and likewise in the paperbacks. Please could you also make a note of which page your child has reached or if the book is finished and you are ready for a new one. Repeated reading is crucial to build fluency, pace and comprehension so we will be changing these books weekly, every Thursday.</a:t>
            </a:r>
            <a:endParaRPr>
              <a:solidFill>
                <a:schemeClr val="dk1"/>
              </a:solidFill>
            </a:endParaRPr>
          </a:p>
        </p:txBody>
      </p:sp>
      <p:pic>
        <p:nvPicPr>
          <p:cNvPr id="121" name="Google Shape;121;p22"/>
          <p:cNvPicPr preferRelativeResize="0"/>
          <p:nvPr/>
        </p:nvPicPr>
        <p:blipFill>
          <a:blip r:embed="rId3">
            <a:alphaModFix/>
          </a:blip>
          <a:stretch>
            <a:fillRect/>
          </a:stretch>
        </p:blipFill>
        <p:spPr>
          <a:xfrm>
            <a:off x="5548300" y="180925"/>
            <a:ext cx="3352800" cy="97155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sp>
        <p:nvSpPr>
          <p:cNvPr id="126" name="Google Shape;126;p23"/>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Spellings</a:t>
            </a:r>
            <a:endParaRPr/>
          </a:p>
        </p:txBody>
      </p:sp>
      <p:sp>
        <p:nvSpPr>
          <p:cNvPr id="127" name="Google Shape;127;p23"/>
          <p:cNvSpPr txBox="1"/>
          <p:nvPr>
            <p:ph idx="1" type="body"/>
          </p:nvPr>
        </p:nvSpPr>
        <p:spPr>
          <a:xfrm>
            <a:off x="112450" y="1017725"/>
            <a:ext cx="3573900" cy="4013700"/>
          </a:xfrm>
          <a:prstGeom prst="rect">
            <a:avLst/>
          </a:prstGeom>
        </p:spPr>
        <p:txBody>
          <a:bodyPr anchorCtr="0" anchor="t" bIns="91425" lIns="91425" spcFirstLastPara="1" rIns="91425" wrap="square" tIns="91425">
            <a:normAutofit lnSpcReduction="10000"/>
          </a:bodyPr>
          <a:lstStyle/>
          <a:p>
            <a:pPr indent="-342900" lvl="0" marL="457200" rtl="0" algn="l">
              <a:spcBef>
                <a:spcPts val="1200"/>
              </a:spcBef>
              <a:spcAft>
                <a:spcPts val="0"/>
              </a:spcAft>
              <a:buClr>
                <a:schemeClr val="dk1"/>
              </a:buClr>
              <a:buSzPts val="1800"/>
              <a:buChar char="●"/>
            </a:pPr>
            <a:r>
              <a:rPr lang="en">
                <a:solidFill>
                  <a:schemeClr val="dk1"/>
                </a:solidFill>
              </a:rPr>
              <a:t>As part of the English homework we also ask that you access the class page of the school website to view the Year 2 common exception words. </a:t>
            </a:r>
            <a:endParaRPr>
              <a:solidFill>
                <a:schemeClr val="dk1"/>
              </a:solidFill>
            </a:endParaRPr>
          </a:p>
          <a:p>
            <a:pPr indent="-342900" lvl="0" marL="457200" rtl="0" algn="l">
              <a:spcBef>
                <a:spcPts val="0"/>
              </a:spcBef>
              <a:spcAft>
                <a:spcPts val="0"/>
              </a:spcAft>
              <a:buClr>
                <a:schemeClr val="dk1"/>
              </a:buClr>
              <a:buSzPts val="1800"/>
              <a:buChar char="●"/>
            </a:pPr>
            <a:r>
              <a:rPr lang="en">
                <a:solidFill>
                  <a:schemeClr val="dk1"/>
                </a:solidFill>
              </a:rPr>
              <a:t>Please practise these words across the year, a few at a time. Ideas and suggestions of how to approach learning these spellings are provided on the class page of the school website.</a:t>
            </a:r>
            <a:endParaRPr/>
          </a:p>
        </p:txBody>
      </p:sp>
      <p:pic>
        <p:nvPicPr>
          <p:cNvPr id="128" name="Google Shape;128;p23"/>
          <p:cNvPicPr preferRelativeResize="0"/>
          <p:nvPr/>
        </p:nvPicPr>
        <p:blipFill>
          <a:blip r:embed="rId3">
            <a:alphaModFix/>
          </a:blip>
          <a:stretch>
            <a:fillRect/>
          </a:stretch>
        </p:blipFill>
        <p:spPr>
          <a:xfrm>
            <a:off x="3813825" y="815438"/>
            <a:ext cx="2241403" cy="3820975"/>
          </a:xfrm>
          <a:prstGeom prst="rect">
            <a:avLst/>
          </a:prstGeom>
          <a:noFill/>
          <a:ln>
            <a:noFill/>
          </a:ln>
        </p:spPr>
      </p:pic>
      <p:pic>
        <p:nvPicPr>
          <p:cNvPr id="129" name="Google Shape;129;p23"/>
          <p:cNvPicPr preferRelativeResize="0"/>
          <p:nvPr/>
        </p:nvPicPr>
        <p:blipFill>
          <a:blip r:embed="rId4">
            <a:alphaModFix/>
          </a:blip>
          <a:stretch>
            <a:fillRect/>
          </a:stretch>
        </p:blipFill>
        <p:spPr>
          <a:xfrm>
            <a:off x="6182700" y="1017725"/>
            <a:ext cx="2796625" cy="317352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pic>
        <p:nvPicPr>
          <p:cNvPr id="134" name="Google Shape;134;p24"/>
          <p:cNvPicPr preferRelativeResize="0"/>
          <p:nvPr/>
        </p:nvPicPr>
        <p:blipFill>
          <a:blip r:embed="rId3">
            <a:alphaModFix/>
          </a:blip>
          <a:stretch>
            <a:fillRect/>
          </a:stretch>
        </p:blipFill>
        <p:spPr>
          <a:xfrm>
            <a:off x="592600" y="1523613"/>
            <a:ext cx="8153400" cy="3152775"/>
          </a:xfrm>
          <a:prstGeom prst="rect">
            <a:avLst/>
          </a:prstGeom>
          <a:noFill/>
          <a:ln>
            <a:noFill/>
          </a:ln>
        </p:spPr>
      </p:pic>
      <p:sp>
        <p:nvSpPr>
          <p:cNvPr id="135" name="Google Shape;135;p24"/>
          <p:cNvSpPr txBox="1"/>
          <p:nvPr/>
        </p:nvSpPr>
        <p:spPr>
          <a:xfrm>
            <a:off x="286950" y="229550"/>
            <a:ext cx="8582100" cy="1046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2800">
                <a:solidFill>
                  <a:schemeClr val="dk1"/>
                </a:solidFill>
              </a:rPr>
              <a:t>Our website- spellings, curriculum and resources on the Year 2 page</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25"/>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Expectations</a:t>
            </a:r>
            <a:endParaRPr/>
          </a:p>
        </p:txBody>
      </p:sp>
      <p:sp>
        <p:nvSpPr>
          <p:cNvPr id="141" name="Google Shape;141;p25"/>
          <p:cNvSpPr txBox="1"/>
          <p:nvPr>
            <p:ph idx="1" type="body"/>
          </p:nvPr>
        </p:nvSpPr>
        <p:spPr>
          <a:xfrm>
            <a:off x="236975" y="1017725"/>
            <a:ext cx="6924000" cy="4038600"/>
          </a:xfrm>
          <a:prstGeom prst="rect">
            <a:avLst/>
          </a:prstGeom>
        </p:spPr>
        <p:txBody>
          <a:bodyPr anchorCtr="0" anchor="t" bIns="91425" lIns="91425" spcFirstLastPara="1" rIns="91425" wrap="square" tIns="91425">
            <a:normAutofit/>
          </a:bodyPr>
          <a:lstStyle/>
          <a:p>
            <a:pPr indent="-342900" lvl="0" marL="457200" rtl="0" algn="l">
              <a:spcBef>
                <a:spcPts val="0"/>
              </a:spcBef>
              <a:spcAft>
                <a:spcPts val="0"/>
              </a:spcAft>
              <a:buClr>
                <a:schemeClr val="dk1"/>
              </a:buClr>
              <a:buSzPts val="1800"/>
              <a:buChar char="●"/>
            </a:pPr>
            <a:r>
              <a:rPr lang="en">
                <a:solidFill>
                  <a:schemeClr val="dk1"/>
                </a:solidFill>
              </a:rPr>
              <a:t>Behaviour policy- use of rule reminder, warning and then sanction. Can be found on the school website.</a:t>
            </a:r>
            <a:endParaRPr>
              <a:solidFill>
                <a:schemeClr val="dk1"/>
              </a:solidFill>
            </a:endParaRPr>
          </a:p>
          <a:p>
            <a:pPr indent="-342900" lvl="0" marL="457200" rtl="0" algn="l">
              <a:spcBef>
                <a:spcPts val="0"/>
              </a:spcBef>
              <a:spcAft>
                <a:spcPts val="0"/>
              </a:spcAft>
              <a:buClr>
                <a:schemeClr val="dk1"/>
              </a:buClr>
              <a:buSzPts val="1800"/>
              <a:buChar char="●"/>
            </a:pPr>
            <a:r>
              <a:rPr lang="en">
                <a:solidFill>
                  <a:schemeClr val="dk1"/>
                </a:solidFill>
              </a:rPr>
              <a:t>Marble jar- I use whole class rewards to encourage the children to work together as a class. Then they can choose a whole class reward, for example a ‘pyjama day’ or ‘bring a teddy to school day’. </a:t>
            </a:r>
            <a:endParaRPr>
              <a:solidFill>
                <a:schemeClr val="dk1"/>
              </a:solidFill>
            </a:endParaRPr>
          </a:p>
          <a:p>
            <a:pPr indent="-342900" lvl="0" marL="457200" rtl="0" algn="l">
              <a:spcBef>
                <a:spcPts val="0"/>
              </a:spcBef>
              <a:spcAft>
                <a:spcPts val="0"/>
              </a:spcAft>
              <a:buClr>
                <a:schemeClr val="dk1"/>
              </a:buClr>
              <a:buSzPts val="1800"/>
              <a:buChar char="●"/>
            </a:pPr>
            <a:r>
              <a:rPr lang="en">
                <a:solidFill>
                  <a:schemeClr val="dk1"/>
                </a:solidFill>
              </a:rPr>
              <a:t>House points- the house with the most house points at the end of each term wins a non uniform day for their house. </a:t>
            </a:r>
            <a:endParaRPr>
              <a:solidFill>
                <a:schemeClr val="dk1"/>
              </a:solidFill>
            </a:endParaRPr>
          </a:p>
          <a:p>
            <a:pPr indent="-342900" lvl="0" marL="457200" rtl="0" algn="l">
              <a:spcBef>
                <a:spcPts val="0"/>
              </a:spcBef>
              <a:spcAft>
                <a:spcPts val="0"/>
              </a:spcAft>
              <a:buClr>
                <a:schemeClr val="dk1"/>
              </a:buClr>
              <a:buSzPts val="1800"/>
              <a:buChar char="●"/>
            </a:pPr>
            <a:r>
              <a:rPr lang="en">
                <a:solidFill>
                  <a:schemeClr val="dk1"/>
                </a:solidFill>
              </a:rPr>
              <a:t>Special mentions- every Thursday during Act of Worship. Each child will </a:t>
            </a:r>
            <a:r>
              <a:rPr lang="en">
                <a:solidFill>
                  <a:schemeClr val="dk1"/>
                </a:solidFill>
              </a:rPr>
              <a:t>receive</a:t>
            </a:r>
            <a:r>
              <a:rPr lang="en">
                <a:solidFill>
                  <a:schemeClr val="dk1"/>
                </a:solidFill>
              </a:rPr>
              <a:t> a special mention at some point in the year. We are always looking out for acts of kindness or extra effort put into class work!</a:t>
            </a:r>
            <a:endParaRPr b="1">
              <a:solidFill>
                <a:schemeClr val="dk1"/>
              </a:solidFill>
            </a:endParaRPr>
          </a:p>
        </p:txBody>
      </p:sp>
      <p:pic>
        <p:nvPicPr>
          <p:cNvPr id="142" name="Google Shape;142;p25"/>
          <p:cNvPicPr preferRelativeResize="0"/>
          <p:nvPr/>
        </p:nvPicPr>
        <p:blipFill>
          <a:blip r:embed="rId3">
            <a:alphaModFix/>
          </a:blip>
          <a:stretch>
            <a:fillRect/>
          </a:stretch>
        </p:blipFill>
        <p:spPr>
          <a:xfrm>
            <a:off x="7350938" y="1369038"/>
            <a:ext cx="1590675" cy="250507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p26"/>
          <p:cNvSpPr txBox="1"/>
          <p:nvPr>
            <p:ph type="title"/>
          </p:nvPr>
        </p:nvSpPr>
        <p:spPr>
          <a:xfrm>
            <a:off x="4838675" y="1968700"/>
            <a:ext cx="3718200" cy="14064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Or please come and ask me on the playground at the end of the day!</a:t>
            </a:r>
            <a:endParaRPr/>
          </a:p>
          <a:p>
            <a:pPr indent="0" lvl="0" marL="0" rtl="0" algn="l">
              <a:spcBef>
                <a:spcPts val="0"/>
              </a:spcBef>
              <a:spcAft>
                <a:spcPts val="0"/>
              </a:spcAft>
              <a:buNone/>
            </a:pPr>
            <a:r>
              <a:t/>
            </a:r>
            <a:endParaRPr/>
          </a:p>
        </p:txBody>
      </p:sp>
      <p:pic>
        <p:nvPicPr>
          <p:cNvPr id="148" name="Google Shape;148;p26"/>
          <p:cNvPicPr preferRelativeResize="0"/>
          <p:nvPr/>
        </p:nvPicPr>
        <p:blipFill>
          <a:blip r:embed="rId3">
            <a:alphaModFix/>
          </a:blip>
          <a:stretch>
            <a:fillRect/>
          </a:stretch>
        </p:blipFill>
        <p:spPr>
          <a:xfrm>
            <a:off x="714375" y="795338"/>
            <a:ext cx="3857625" cy="3552825"/>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