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69" r:id="rId3"/>
    <p:sldId id="271" r:id="rId4"/>
    <p:sldId id="259" r:id="rId5"/>
    <p:sldId id="261" r:id="rId6"/>
    <p:sldId id="262" r:id="rId7"/>
    <p:sldId id="260" r:id="rId8"/>
    <p:sldId id="264" r:id="rId9"/>
    <p:sldId id="274" r:id="rId10"/>
    <p:sldId id="270" r:id="rId11"/>
    <p:sldId id="266" r:id="rId12"/>
    <p:sldId id="263" r:id="rId13"/>
    <p:sldId id="267" r:id="rId14"/>
    <p:sldId id="273" r:id="rId15"/>
    <p:sldId id="268" r:id="rId16"/>
    <p:sldId id="272"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2270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 name="Google Shape;14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
        <p:cNvGrpSpPr/>
        <p:nvPr/>
      </p:nvGrpSpPr>
      <p:grpSpPr>
        <a:xfrm>
          <a:off x="0" y="0"/>
          <a:ext cx="0" cy="0"/>
          <a:chOff x="0" y="0"/>
          <a:chExt cx="0" cy="0"/>
        </a:xfrm>
      </p:grpSpPr>
      <p:sp>
        <p:nvSpPr>
          <p:cNvPr id="27" name="Google Shape;27;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9" name="Google Shape;29;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5" name="Google Shape;3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CC2E5"/>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p:nvPr/>
        </p:nvSpPr>
        <p:spPr>
          <a:xfrm>
            <a:off x="1110343" y="442398"/>
            <a:ext cx="9971314" cy="1754326"/>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i="0" u="none" strike="noStrike" cap="none" dirty="0">
                <a:solidFill>
                  <a:srgbClr val="D5DBE5"/>
                </a:solidFill>
                <a:latin typeface="Calibri"/>
                <a:ea typeface="Calibri"/>
                <a:cs typeface="Calibri"/>
                <a:sym typeface="Calibri"/>
              </a:rPr>
              <a:t>Meet the Teacher</a:t>
            </a:r>
            <a:endParaRPr dirty="0"/>
          </a:p>
          <a:p>
            <a:pPr marL="0" marR="0" lvl="0" indent="0" algn="ctr" rtl="0">
              <a:spcBef>
                <a:spcPts val="0"/>
              </a:spcBef>
              <a:spcAft>
                <a:spcPts val="0"/>
              </a:spcAft>
              <a:buNone/>
            </a:pPr>
            <a:r>
              <a:rPr lang="en-GB" sz="5400" b="1" i="0" u="none" strike="noStrike" cap="none" dirty="0">
                <a:solidFill>
                  <a:srgbClr val="D5DBE5"/>
                </a:solidFill>
                <a:latin typeface="Calibri"/>
                <a:ea typeface="Calibri"/>
                <a:cs typeface="Calibri"/>
                <a:sym typeface="Calibri"/>
              </a:rPr>
              <a:t>Year </a:t>
            </a:r>
            <a:r>
              <a:rPr lang="en-GB" sz="5400" b="1" dirty="0">
                <a:solidFill>
                  <a:srgbClr val="D5DBE5"/>
                </a:solidFill>
                <a:latin typeface="Calibri"/>
                <a:ea typeface="Calibri"/>
                <a:cs typeface="Calibri"/>
                <a:sym typeface="Calibri"/>
              </a:rPr>
              <a:t>5   FOX</a:t>
            </a:r>
            <a:r>
              <a:rPr lang="en-GB" sz="5400" b="1" i="0" u="none" strike="noStrike" cap="none" dirty="0">
                <a:solidFill>
                  <a:srgbClr val="D5DBE5"/>
                </a:solidFill>
                <a:latin typeface="Calibri"/>
                <a:ea typeface="Calibri"/>
                <a:cs typeface="Calibri"/>
                <a:sym typeface="Calibri"/>
              </a:rPr>
              <a:t> CLASS 2</a:t>
            </a:r>
            <a:r>
              <a:rPr lang="en-GB" sz="5400" b="1" dirty="0">
                <a:solidFill>
                  <a:srgbClr val="D5DBE5"/>
                </a:solidFill>
                <a:latin typeface="Calibri"/>
                <a:ea typeface="Calibri"/>
                <a:cs typeface="Calibri"/>
                <a:sym typeface="Calibri"/>
              </a:rPr>
              <a:t>0</a:t>
            </a:r>
            <a:r>
              <a:rPr lang="en-GB" sz="5400" b="1" i="0" u="none" strike="noStrike" cap="none" dirty="0">
                <a:solidFill>
                  <a:srgbClr val="D5DBE5"/>
                </a:solidFill>
                <a:latin typeface="Calibri"/>
                <a:ea typeface="Calibri"/>
                <a:cs typeface="Calibri"/>
                <a:sym typeface="Calibri"/>
              </a:rPr>
              <a:t>26- 2027 </a:t>
            </a:r>
            <a:endParaRPr sz="5400" b="1" i="0" u="none" strike="noStrike" cap="none" dirty="0">
              <a:solidFill>
                <a:srgbClr val="D5DBE5"/>
              </a:solidFill>
              <a:latin typeface="Calibri"/>
              <a:ea typeface="Calibri"/>
              <a:cs typeface="Calibri"/>
              <a:sym typeface="Calibri"/>
            </a:endParaRPr>
          </a:p>
        </p:txBody>
      </p:sp>
      <p:pic>
        <p:nvPicPr>
          <p:cNvPr id="85" name="Google Shape;85;p13" descr="Vision Icon"/>
          <p:cNvPicPr preferRelativeResize="0"/>
          <p:nvPr/>
        </p:nvPicPr>
        <p:blipFill rotWithShape="1">
          <a:blip r:embed="rId3">
            <a:alphaModFix/>
          </a:blip>
          <a:srcRect/>
          <a:stretch/>
        </p:blipFill>
        <p:spPr>
          <a:xfrm>
            <a:off x="521853" y="2858299"/>
            <a:ext cx="3557303" cy="3557303"/>
          </a:xfrm>
          <a:prstGeom prst="rect">
            <a:avLst/>
          </a:prstGeom>
          <a:noFill/>
          <a:ln>
            <a:noFill/>
          </a:ln>
        </p:spPr>
      </p:pic>
      <p:pic>
        <p:nvPicPr>
          <p:cNvPr id="86" name="Google Shape;86;p13"/>
          <p:cNvPicPr preferRelativeResize="0"/>
          <p:nvPr/>
        </p:nvPicPr>
        <p:blipFill>
          <a:blip r:embed="rId4">
            <a:alphaModFix/>
          </a:blip>
          <a:stretch>
            <a:fillRect/>
          </a:stretch>
        </p:blipFill>
        <p:spPr>
          <a:xfrm>
            <a:off x="5320926" y="2537350"/>
            <a:ext cx="5360914" cy="3967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p:nvPr/>
        </p:nvSpPr>
        <p:spPr>
          <a:xfrm>
            <a:off x="1371600" y="469900"/>
            <a:ext cx="8648700" cy="923330"/>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i="0" u="none" strike="noStrike" cap="none">
                <a:solidFill>
                  <a:srgbClr val="D5DBE5"/>
                </a:solidFill>
                <a:latin typeface="Calibri"/>
                <a:ea typeface="Calibri"/>
                <a:cs typeface="Calibri"/>
                <a:sym typeface="Calibri"/>
              </a:rPr>
              <a:t>Welcome to </a:t>
            </a:r>
            <a:r>
              <a:rPr lang="en-GB" sz="5400" b="1">
                <a:solidFill>
                  <a:srgbClr val="D5DBE5"/>
                </a:solidFill>
                <a:latin typeface="Calibri"/>
                <a:ea typeface="Calibri"/>
                <a:cs typeface="Calibri"/>
                <a:sym typeface="Calibri"/>
              </a:rPr>
              <a:t>FOX</a:t>
            </a:r>
            <a:r>
              <a:rPr lang="en-GB" sz="5400" b="1" i="0" u="none" strike="noStrike" cap="none">
                <a:solidFill>
                  <a:srgbClr val="D5DBE5"/>
                </a:solidFill>
                <a:latin typeface="Calibri"/>
                <a:ea typeface="Calibri"/>
                <a:cs typeface="Calibri"/>
                <a:sym typeface="Calibri"/>
              </a:rPr>
              <a:t> CLASS</a:t>
            </a:r>
            <a:endParaRPr sz="5400" b="1" i="0" u="none" strike="noStrike" cap="none">
              <a:solidFill>
                <a:srgbClr val="D5DBE5"/>
              </a:solidFill>
              <a:latin typeface="Calibri"/>
              <a:ea typeface="Calibri"/>
              <a:cs typeface="Calibri"/>
              <a:sym typeface="Calibri"/>
            </a:endParaRPr>
          </a:p>
        </p:txBody>
      </p:sp>
      <p:sp>
        <p:nvSpPr>
          <p:cNvPr id="92" name="Google Shape;92;p14"/>
          <p:cNvSpPr txBox="1"/>
          <p:nvPr/>
        </p:nvSpPr>
        <p:spPr>
          <a:xfrm>
            <a:off x="98100" y="4081990"/>
            <a:ext cx="1209390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lang="en-GB" sz="2400" b="0" i="0" u="none" strike="noStrike" cap="none"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400" b="0" i="0" u="none" strike="noStrike" cap="none" dirty="0">
                <a:solidFill>
                  <a:schemeClr val="dk1"/>
                </a:solidFill>
                <a:latin typeface="+mj-lt"/>
                <a:ea typeface="Comic Sans MS"/>
                <a:cs typeface="Comic Sans MS"/>
                <a:sym typeface="Comic Sans MS"/>
              </a:rPr>
              <a:t>Class teachers: Mrs Bev Casewell (Mon-Thurs) and Mrs Danielle Hollands (Fri)</a:t>
            </a:r>
            <a:endParaRPr sz="2400" b="0" i="0" u="none" strike="noStrike" cap="none" dirty="0">
              <a:solidFill>
                <a:schemeClr val="dk1"/>
              </a:solidFill>
              <a:latin typeface="+mj-lt"/>
              <a:ea typeface="Comic Sans MS"/>
              <a:cs typeface="Comic Sans MS"/>
              <a:sym typeface="Comic Sans MS"/>
            </a:endParaRPr>
          </a:p>
          <a:p>
            <a:pPr marL="0" marR="0" lvl="0" indent="0" algn="l" rtl="0">
              <a:spcBef>
                <a:spcPts val="0"/>
              </a:spcBef>
              <a:spcAft>
                <a:spcPts val="0"/>
              </a:spcAft>
              <a:buNone/>
            </a:pPr>
            <a:endParaRPr sz="2400" dirty="0">
              <a:solidFill>
                <a:schemeClr val="dk1"/>
              </a:solidFill>
              <a:latin typeface="Comic Sans MS"/>
              <a:ea typeface="Comic Sans MS"/>
              <a:cs typeface="Comic Sans MS"/>
              <a:sym typeface="Comic Sans MS"/>
            </a:endParaRPr>
          </a:p>
        </p:txBody>
      </p:sp>
      <p:pic>
        <p:nvPicPr>
          <p:cNvPr id="93" name="Google Shape;93;p14"/>
          <p:cNvPicPr preferRelativeResize="0"/>
          <p:nvPr/>
        </p:nvPicPr>
        <p:blipFill rotWithShape="1">
          <a:blip r:embed="rId3">
            <a:alphaModFix/>
          </a:blip>
          <a:srcRect/>
          <a:stretch/>
        </p:blipFill>
        <p:spPr>
          <a:xfrm>
            <a:off x="2580128" y="1711566"/>
            <a:ext cx="2449072" cy="2605548"/>
          </a:xfrm>
          <a:prstGeom prst="rect">
            <a:avLst/>
          </a:prstGeom>
          <a:noFill/>
          <a:ln>
            <a:noFill/>
          </a:ln>
        </p:spPr>
      </p:pic>
      <p:pic>
        <p:nvPicPr>
          <p:cNvPr id="94" name="Google Shape;94;p14"/>
          <p:cNvPicPr preferRelativeResize="0"/>
          <p:nvPr/>
        </p:nvPicPr>
        <p:blipFill rotWithShape="1">
          <a:blip r:embed="rId4">
            <a:alphaModFix/>
          </a:blip>
          <a:srcRect/>
          <a:stretch/>
        </p:blipFill>
        <p:spPr>
          <a:xfrm>
            <a:off x="7845395" y="1820124"/>
            <a:ext cx="2449072" cy="2388432"/>
          </a:xfrm>
          <a:prstGeom prst="rect">
            <a:avLst/>
          </a:prstGeom>
          <a:noFill/>
          <a:ln>
            <a:noFill/>
          </a:ln>
        </p:spPr>
      </p:pic>
    </p:spTree>
    <p:extLst>
      <p:ext uri="{BB962C8B-B14F-4D97-AF65-F5344CB8AC3E}">
        <p14:creationId xmlns:p14="http://schemas.microsoft.com/office/powerpoint/2010/main" val="1386940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53073-4FFC-05BD-51E7-6C6A13C39273}"/>
              </a:ext>
            </a:extLst>
          </p:cNvPr>
          <p:cNvSpPr>
            <a:spLocks noGrp="1"/>
          </p:cNvSpPr>
          <p:nvPr>
            <p:ph type="title"/>
          </p:nvPr>
        </p:nvSpPr>
        <p:spPr/>
        <p:txBody>
          <a:bodyPr/>
          <a:lstStyle/>
          <a:p>
            <a:pPr algn="ctr"/>
            <a:r>
              <a:rPr lang="en-GB" sz="4400" dirty="0">
                <a:solidFill>
                  <a:schemeClr val="dk1"/>
                </a:solidFill>
                <a:latin typeface="Calibri"/>
                <a:ea typeface="Calibri"/>
                <a:cs typeface="Calibri"/>
                <a:sym typeface="Calibri"/>
              </a:rPr>
              <a:t>Our class characteristics </a:t>
            </a:r>
            <a:br>
              <a:rPr lang="en-GB" sz="4400" dirty="0">
                <a:solidFill>
                  <a:schemeClr val="dk1"/>
                </a:solidFill>
                <a:latin typeface="Calibri"/>
                <a:ea typeface="Calibri"/>
                <a:cs typeface="Calibri"/>
                <a:sym typeface="Calibri"/>
              </a:rPr>
            </a:br>
            <a:endParaRPr lang="en-GB" dirty="0"/>
          </a:p>
        </p:txBody>
      </p:sp>
      <p:pic>
        <p:nvPicPr>
          <p:cNvPr id="4" name="Picture 3">
            <a:extLst>
              <a:ext uri="{FF2B5EF4-FFF2-40B4-BE49-F238E27FC236}">
                <a16:creationId xmlns:a16="http://schemas.microsoft.com/office/drawing/2014/main" id="{914ED255-8DAF-575A-C2ED-CAEFCAE607AA}"/>
              </a:ext>
            </a:extLst>
          </p:cNvPr>
          <p:cNvPicPr>
            <a:picLocks noChangeAspect="1"/>
          </p:cNvPicPr>
          <p:nvPr/>
        </p:nvPicPr>
        <p:blipFill>
          <a:blip r:embed="rId2"/>
          <a:stretch>
            <a:fillRect/>
          </a:stretch>
        </p:blipFill>
        <p:spPr>
          <a:xfrm>
            <a:off x="3243943" y="957943"/>
            <a:ext cx="5704114" cy="5704114"/>
          </a:xfrm>
          <a:prstGeom prst="rect">
            <a:avLst/>
          </a:prstGeom>
        </p:spPr>
      </p:pic>
    </p:spTree>
    <p:extLst>
      <p:ext uri="{BB962C8B-B14F-4D97-AF65-F5344CB8AC3E}">
        <p14:creationId xmlns:p14="http://schemas.microsoft.com/office/powerpoint/2010/main" val="664592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6"/>
          <p:cNvSpPr txBox="1"/>
          <p:nvPr/>
        </p:nvSpPr>
        <p:spPr>
          <a:xfrm>
            <a:off x="2057400" y="391886"/>
            <a:ext cx="8539843"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a:solidFill>
                  <a:schemeClr val="dk1"/>
                </a:solidFill>
                <a:latin typeface="Comic Sans MS"/>
                <a:ea typeface="Comic Sans MS"/>
                <a:cs typeface="Comic Sans MS"/>
                <a:sym typeface="Comic Sans MS"/>
              </a:rPr>
              <a:t> Zones of Regulation </a:t>
            </a:r>
            <a:endParaRPr sz="4400" b="1">
              <a:solidFill>
                <a:schemeClr val="dk1"/>
              </a:solidFill>
              <a:latin typeface="Comic Sans MS"/>
              <a:ea typeface="Comic Sans MS"/>
              <a:cs typeface="Comic Sans MS"/>
              <a:sym typeface="Comic Sans MS"/>
            </a:endParaRPr>
          </a:p>
        </p:txBody>
      </p:sp>
      <p:sp>
        <p:nvSpPr>
          <p:cNvPr id="114" name="Google Shape;114;p16"/>
          <p:cNvSpPr txBox="1"/>
          <p:nvPr/>
        </p:nvSpPr>
        <p:spPr>
          <a:xfrm>
            <a:off x="5306786" y="2498272"/>
            <a:ext cx="56986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Zones of Regulation </a:t>
            </a:r>
            <a:endParaRPr sz="1800">
              <a:solidFill>
                <a:schemeClr val="dk1"/>
              </a:solidFill>
              <a:latin typeface="Calibri"/>
              <a:ea typeface="Calibri"/>
              <a:cs typeface="Calibri"/>
              <a:sym typeface="Calibri"/>
            </a:endParaRPr>
          </a:p>
        </p:txBody>
      </p:sp>
      <p:pic>
        <p:nvPicPr>
          <p:cNvPr id="115" name="Google Shape;115;p16"/>
          <p:cNvPicPr preferRelativeResize="0"/>
          <p:nvPr/>
        </p:nvPicPr>
        <p:blipFill rotWithShape="1">
          <a:blip r:embed="rId3">
            <a:alphaModFix/>
          </a:blip>
          <a:srcRect/>
          <a:stretch/>
        </p:blipFill>
        <p:spPr>
          <a:xfrm>
            <a:off x="2057400" y="1161327"/>
            <a:ext cx="8153400" cy="3729987"/>
          </a:xfrm>
          <a:prstGeom prst="rect">
            <a:avLst/>
          </a:prstGeom>
          <a:noFill/>
          <a:ln>
            <a:noFill/>
          </a:ln>
        </p:spPr>
      </p:pic>
      <p:sp>
        <p:nvSpPr>
          <p:cNvPr id="116" name="Google Shape;116;p16"/>
          <p:cNvSpPr txBox="1"/>
          <p:nvPr/>
        </p:nvSpPr>
        <p:spPr>
          <a:xfrm>
            <a:off x="783771" y="5196114"/>
            <a:ext cx="10638972"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dk1"/>
                </a:solidFill>
                <a:latin typeface="Comic Sans MS"/>
                <a:ea typeface="Comic Sans MS"/>
                <a:cs typeface="Comic Sans MS"/>
                <a:sym typeface="Comic Sans MS"/>
              </a:rPr>
              <a:t>Children will be reminded of our strategies to self-regulate so that  they can manage their emotions and behaviour. This will enable everyone to be in the appropriate zone for learning and for having a good day at school. </a:t>
            </a:r>
            <a:endParaRPr/>
          </a:p>
          <a:p>
            <a:pPr marL="0" marR="0" lvl="0" indent="0" algn="ctr" rtl="0">
              <a:spcBef>
                <a:spcPts val="0"/>
              </a:spcBef>
              <a:spcAft>
                <a:spcPts val="0"/>
              </a:spcAft>
              <a:buNone/>
            </a:pPr>
            <a:r>
              <a:rPr lang="en-GB" sz="2000">
                <a:solidFill>
                  <a:schemeClr val="dk1"/>
                </a:solidFill>
                <a:latin typeface="Comic Sans MS"/>
                <a:ea typeface="Comic Sans MS"/>
                <a:cs typeface="Comic Sans MS"/>
                <a:sym typeface="Comic Sans MS"/>
              </a:rPr>
              <a:t>You may want to refer to these zones at home too!</a:t>
            </a:r>
            <a:endParaRPr sz="2000">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p:nvPr/>
        </p:nvSpPr>
        <p:spPr>
          <a:xfrm>
            <a:off x="1741714" y="232229"/>
            <a:ext cx="7968300" cy="1569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solidFill>
                  <a:schemeClr val="dk1"/>
                </a:solidFill>
                <a:latin typeface="Calibri"/>
                <a:ea typeface="Calibri"/>
                <a:cs typeface="Calibri"/>
                <a:sym typeface="Calibri"/>
              </a:rPr>
              <a:t>You can also find out more by referring on the Year 5 Whole Year Curriculum Map on the website </a:t>
            </a:r>
            <a:endParaRPr sz="3200" dirty="0">
              <a:solidFill>
                <a:schemeClr val="dk1"/>
              </a:solidFill>
              <a:latin typeface="Calibri"/>
              <a:ea typeface="Calibri"/>
              <a:cs typeface="Calibri"/>
              <a:sym typeface="Calibri"/>
            </a:endParaRPr>
          </a:p>
        </p:txBody>
      </p:sp>
      <p:pic>
        <p:nvPicPr>
          <p:cNvPr id="142" name="Google Shape;142;p18"/>
          <p:cNvPicPr preferRelativeResize="0"/>
          <p:nvPr/>
        </p:nvPicPr>
        <p:blipFill>
          <a:blip r:embed="rId3">
            <a:alphaModFix/>
          </a:blip>
          <a:stretch>
            <a:fillRect/>
          </a:stretch>
        </p:blipFill>
        <p:spPr>
          <a:xfrm>
            <a:off x="1741725" y="1802129"/>
            <a:ext cx="8450472" cy="475107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9"/>
          <p:cNvSpPr txBox="1"/>
          <p:nvPr/>
        </p:nvSpPr>
        <p:spPr>
          <a:xfrm>
            <a:off x="1030515" y="246743"/>
            <a:ext cx="9942300" cy="1385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dirty="0">
                <a:solidFill>
                  <a:schemeClr val="dk1"/>
                </a:solidFill>
                <a:latin typeface="Arial"/>
                <a:ea typeface="Arial"/>
                <a:cs typeface="Arial"/>
                <a:sym typeface="Arial"/>
              </a:rPr>
              <a:t>At the start of each term you will be able to find a map of our term</a:t>
            </a:r>
            <a:r>
              <a:rPr lang="en-GB" sz="2800" dirty="0">
                <a:solidFill>
                  <a:schemeClr val="dk1"/>
                </a:solidFill>
              </a:rPr>
              <a:t>ly overview on the class page and additional resources to support learning at home</a:t>
            </a:r>
            <a:endParaRPr sz="2800" dirty="0">
              <a:solidFill>
                <a:schemeClr val="dk1"/>
              </a:solidFill>
              <a:latin typeface="Arial"/>
              <a:ea typeface="Arial"/>
              <a:cs typeface="Arial"/>
              <a:sym typeface="Arial"/>
            </a:endParaRPr>
          </a:p>
        </p:txBody>
      </p:sp>
      <p:pic>
        <p:nvPicPr>
          <p:cNvPr id="2" name="Picture 1"/>
          <p:cNvPicPr>
            <a:picLocks noChangeAspect="1"/>
          </p:cNvPicPr>
          <p:nvPr/>
        </p:nvPicPr>
        <p:blipFill>
          <a:blip r:embed="rId3"/>
          <a:stretch>
            <a:fillRect/>
          </a:stretch>
        </p:blipFill>
        <p:spPr>
          <a:xfrm>
            <a:off x="2808514" y="1798967"/>
            <a:ext cx="6909953" cy="480895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p:nvPr/>
        </p:nvSpPr>
        <p:spPr>
          <a:xfrm>
            <a:off x="462498" y="669591"/>
            <a:ext cx="9470572"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5400">
              <a:solidFill>
                <a:schemeClr val="dk1"/>
              </a:solidFill>
              <a:latin typeface="Comic Sans MS"/>
              <a:ea typeface="Comic Sans MS"/>
              <a:cs typeface="Comic Sans MS"/>
              <a:sym typeface="Comic Sans MS"/>
            </a:endParaRPr>
          </a:p>
        </p:txBody>
      </p:sp>
      <p:sp>
        <p:nvSpPr>
          <p:cNvPr id="122" name="Google Shape;122;p17"/>
          <p:cNvSpPr/>
          <p:nvPr/>
        </p:nvSpPr>
        <p:spPr>
          <a:xfrm>
            <a:off x="471650" y="350425"/>
            <a:ext cx="11065500"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500">
                <a:solidFill>
                  <a:schemeClr val="dk1"/>
                </a:solidFill>
                <a:latin typeface="Comic Sans MS"/>
                <a:ea typeface="Comic Sans MS"/>
                <a:cs typeface="Comic Sans MS"/>
                <a:sym typeface="Comic Sans MS"/>
              </a:rPr>
              <a:t>What will the children be learning about this year? </a:t>
            </a:r>
            <a:endParaRPr sz="3500">
              <a:solidFill>
                <a:schemeClr val="dk1"/>
              </a:solidFill>
              <a:latin typeface="Comic Sans MS"/>
              <a:ea typeface="Comic Sans MS"/>
              <a:cs typeface="Comic Sans MS"/>
              <a:sym typeface="Comic Sans MS"/>
            </a:endParaRPr>
          </a:p>
        </p:txBody>
      </p:sp>
      <p:sp>
        <p:nvSpPr>
          <p:cNvPr id="123" name="Google Shape;123;p17" descr="Earthquakes Clipart Photo Image - volcano - Classroom Clipart"/>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 name="Google Shape;124;p17" descr="River Stock Illustrations – 244,823 River Stock Illustrations, Vectors &amp;  Clipart - Dreamstime"/>
          <p:cNvSpPr/>
          <p:nvPr/>
        </p:nvSpPr>
        <p:spPr>
          <a:xfrm>
            <a:off x="307975" y="79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5" name="Google Shape;125;p17" descr="Roman Centurion"/>
          <p:cNvSpPr/>
          <p:nvPr/>
        </p:nvSpPr>
        <p:spPr>
          <a:xfrm>
            <a:off x="460375" y="1603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6" name="Google Shape;126;p17"/>
          <p:cNvSpPr txBox="1"/>
          <p:nvPr/>
        </p:nvSpPr>
        <p:spPr>
          <a:xfrm>
            <a:off x="1250150" y="1375225"/>
            <a:ext cx="2286000" cy="67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200" b="1">
                <a:solidFill>
                  <a:schemeClr val="dk1"/>
                </a:solidFill>
                <a:latin typeface="Calibri"/>
                <a:ea typeface="Calibri"/>
                <a:cs typeface="Calibri"/>
                <a:sym typeface="Calibri"/>
              </a:rPr>
              <a:t>Tudors </a:t>
            </a:r>
            <a:endParaRPr sz="4200" b="1">
              <a:solidFill>
                <a:schemeClr val="dk1"/>
              </a:solidFill>
              <a:latin typeface="Calibri"/>
              <a:ea typeface="Calibri"/>
              <a:cs typeface="Calibri"/>
              <a:sym typeface="Calibri"/>
            </a:endParaRPr>
          </a:p>
        </p:txBody>
      </p:sp>
      <p:sp>
        <p:nvSpPr>
          <p:cNvPr id="127" name="Google Shape;127;p17"/>
          <p:cNvSpPr txBox="1"/>
          <p:nvPr/>
        </p:nvSpPr>
        <p:spPr>
          <a:xfrm>
            <a:off x="7468775" y="1196425"/>
            <a:ext cx="2643300" cy="85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100" b="1">
                <a:solidFill>
                  <a:schemeClr val="dk1"/>
                </a:solidFill>
                <a:latin typeface="Calibri"/>
                <a:ea typeface="Calibri"/>
                <a:cs typeface="Calibri"/>
                <a:sym typeface="Calibri"/>
              </a:rPr>
              <a:t>Greeks </a:t>
            </a:r>
            <a:endParaRPr sz="4100" b="1">
              <a:solidFill>
                <a:schemeClr val="dk1"/>
              </a:solidFill>
              <a:latin typeface="Calibri"/>
              <a:ea typeface="Calibri"/>
              <a:cs typeface="Calibri"/>
              <a:sym typeface="Calibri"/>
            </a:endParaRPr>
          </a:p>
        </p:txBody>
      </p:sp>
      <p:sp>
        <p:nvSpPr>
          <p:cNvPr id="128" name="Google Shape;128;p17"/>
          <p:cNvSpPr txBox="1"/>
          <p:nvPr/>
        </p:nvSpPr>
        <p:spPr>
          <a:xfrm>
            <a:off x="2821775" y="4000500"/>
            <a:ext cx="2018100" cy="75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sp>
        <p:nvSpPr>
          <p:cNvPr id="129" name="Google Shape;129;p17"/>
          <p:cNvSpPr txBox="1"/>
          <p:nvPr/>
        </p:nvSpPr>
        <p:spPr>
          <a:xfrm>
            <a:off x="1535900" y="4158600"/>
            <a:ext cx="3179100" cy="67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600" b="1">
                <a:solidFill>
                  <a:schemeClr val="dk1"/>
                </a:solidFill>
                <a:latin typeface="Calibri"/>
                <a:ea typeface="Calibri"/>
                <a:cs typeface="Calibri"/>
                <a:sym typeface="Calibri"/>
              </a:rPr>
              <a:t>Mountains</a:t>
            </a:r>
            <a:endParaRPr sz="3600" b="1">
              <a:solidFill>
                <a:schemeClr val="dk1"/>
              </a:solidFill>
              <a:latin typeface="Calibri"/>
              <a:ea typeface="Calibri"/>
              <a:cs typeface="Calibri"/>
              <a:sym typeface="Calibri"/>
            </a:endParaRPr>
          </a:p>
        </p:txBody>
      </p:sp>
      <p:sp>
        <p:nvSpPr>
          <p:cNvPr id="130" name="Google Shape;130;p17"/>
          <p:cNvSpPr txBox="1"/>
          <p:nvPr/>
        </p:nvSpPr>
        <p:spPr>
          <a:xfrm>
            <a:off x="5393525" y="3913800"/>
            <a:ext cx="4375500" cy="92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300" b="1">
                <a:solidFill>
                  <a:schemeClr val="dk1"/>
                </a:solidFill>
                <a:latin typeface="Calibri"/>
                <a:ea typeface="Calibri"/>
                <a:cs typeface="Calibri"/>
                <a:sym typeface="Calibri"/>
              </a:rPr>
              <a:t>Earth and Space</a:t>
            </a:r>
            <a:endParaRPr sz="3300" b="1">
              <a:solidFill>
                <a:schemeClr val="dk1"/>
              </a:solidFill>
              <a:latin typeface="Calibri"/>
              <a:ea typeface="Calibri"/>
              <a:cs typeface="Calibri"/>
              <a:sym typeface="Calibri"/>
            </a:endParaRPr>
          </a:p>
        </p:txBody>
      </p:sp>
      <p:pic>
        <p:nvPicPr>
          <p:cNvPr id="131" name="Google Shape;131;p17"/>
          <p:cNvPicPr preferRelativeResize="0"/>
          <p:nvPr/>
        </p:nvPicPr>
        <p:blipFill>
          <a:blip r:embed="rId3">
            <a:alphaModFix/>
          </a:blip>
          <a:stretch>
            <a:fillRect/>
          </a:stretch>
        </p:blipFill>
        <p:spPr>
          <a:xfrm>
            <a:off x="460375" y="2381775"/>
            <a:ext cx="3286125" cy="1276350"/>
          </a:xfrm>
          <a:prstGeom prst="rect">
            <a:avLst/>
          </a:prstGeom>
          <a:noFill/>
          <a:ln>
            <a:noFill/>
          </a:ln>
        </p:spPr>
      </p:pic>
      <p:pic>
        <p:nvPicPr>
          <p:cNvPr id="132" name="Google Shape;132;p17"/>
          <p:cNvPicPr preferRelativeResize="0"/>
          <p:nvPr/>
        </p:nvPicPr>
        <p:blipFill>
          <a:blip r:embed="rId4">
            <a:alphaModFix/>
          </a:blip>
          <a:stretch>
            <a:fillRect/>
          </a:stretch>
        </p:blipFill>
        <p:spPr>
          <a:xfrm>
            <a:off x="4857750" y="1047775"/>
            <a:ext cx="2476500" cy="1333500"/>
          </a:xfrm>
          <a:prstGeom prst="rect">
            <a:avLst/>
          </a:prstGeom>
          <a:noFill/>
          <a:ln>
            <a:noFill/>
          </a:ln>
        </p:spPr>
      </p:pic>
      <p:pic>
        <p:nvPicPr>
          <p:cNvPr id="133" name="Google Shape;133;p17"/>
          <p:cNvPicPr preferRelativeResize="0"/>
          <p:nvPr/>
        </p:nvPicPr>
        <p:blipFill>
          <a:blip r:embed="rId5">
            <a:alphaModFix/>
          </a:blip>
          <a:stretch>
            <a:fillRect/>
          </a:stretch>
        </p:blipFill>
        <p:spPr>
          <a:xfrm>
            <a:off x="9695675" y="1076350"/>
            <a:ext cx="1943100" cy="1276350"/>
          </a:xfrm>
          <a:prstGeom prst="rect">
            <a:avLst/>
          </a:prstGeom>
          <a:noFill/>
          <a:ln>
            <a:noFill/>
          </a:ln>
        </p:spPr>
      </p:pic>
      <p:pic>
        <p:nvPicPr>
          <p:cNvPr id="134" name="Google Shape;134;p17"/>
          <p:cNvPicPr preferRelativeResize="0"/>
          <p:nvPr/>
        </p:nvPicPr>
        <p:blipFill>
          <a:blip r:embed="rId6">
            <a:alphaModFix/>
          </a:blip>
          <a:stretch>
            <a:fillRect/>
          </a:stretch>
        </p:blipFill>
        <p:spPr>
          <a:xfrm>
            <a:off x="6760375" y="4750500"/>
            <a:ext cx="3493322" cy="1606125"/>
          </a:xfrm>
          <a:prstGeom prst="rect">
            <a:avLst/>
          </a:prstGeom>
          <a:noFill/>
          <a:ln>
            <a:noFill/>
          </a:ln>
        </p:spPr>
      </p:pic>
      <p:pic>
        <p:nvPicPr>
          <p:cNvPr id="135" name="Google Shape;135;p17"/>
          <p:cNvPicPr preferRelativeResize="0"/>
          <p:nvPr/>
        </p:nvPicPr>
        <p:blipFill>
          <a:blip r:embed="rId7">
            <a:alphaModFix/>
          </a:blip>
          <a:stretch>
            <a:fillRect/>
          </a:stretch>
        </p:blipFill>
        <p:spPr>
          <a:xfrm>
            <a:off x="2045500" y="4858238"/>
            <a:ext cx="2000250" cy="1390650"/>
          </a:xfrm>
          <a:prstGeom prst="rect">
            <a:avLst/>
          </a:prstGeom>
          <a:noFill/>
          <a:ln>
            <a:noFill/>
          </a:ln>
        </p:spPr>
      </p:pic>
      <p:sp>
        <p:nvSpPr>
          <p:cNvPr id="2" name="TextBox 1">
            <a:extLst>
              <a:ext uri="{FF2B5EF4-FFF2-40B4-BE49-F238E27FC236}">
                <a16:creationId xmlns:a16="http://schemas.microsoft.com/office/drawing/2014/main" id="{2E3EB58F-13BF-BD8E-1EC6-6A6EBBDB5DF8}"/>
              </a:ext>
            </a:extLst>
          </p:cNvPr>
          <p:cNvSpPr txBox="1"/>
          <p:nvPr/>
        </p:nvSpPr>
        <p:spPr>
          <a:xfrm>
            <a:off x="8184574" y="2990300"/>
            <a:ext cx="4138246" cy="584775"/>
          </a:xfrm>
          <a:prstGeom prst="rect">
            <a:avLst/>
          </a:prstGeom>
          <a:noFill/>
        </p:spPr>
        <p:txBody>
          <a:bodyPr wrap="square" rtlCol="0">
            <a:spAutoFit/>
          </a:bodyPr>
          <a:lstStyle/>
          <a:p>
            <a:r>
              <a:rPr lang="en-GB" sz="3200" b="1" dirty="0"/>
              <a:t>Life Cycles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1"/>
          <p:cNvSpPr txBox="1"/>
          <p:nvPr/>
        </p:nvSpPr>
        <p:spPr>
          <a:xfrm>
            <a:off x="450000" y="0"/>
            <a:ext cx="11292000" cy="76020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u="sng" dirty="0">
                <a:solidFill>
                  <a:schemeClr val="dk1"/>
                </a:solidFill>
                <a:latin typeface="Comic Sans MS"/>
                <a:ea typeface="Comic Sans MS"/>
                <a:cs typeface="Comic Sans MS"/>
                <a:sym typeface="Comic Sans MS"/>
              </a:rPr>
              <a:t>Homework Expectations and Routines</a:t>
            </a:r>
            <a:endParaRPr dirty="0"/>
          </a:p>
          <a:p>
            <a:pPr marL="0" marR="0" lvl="0" indent="0" algn="ctr" rtl="0">
              <a:spcBef>
                <a:spcPts val="0"/>
              </a:spcBef>
              <a:spcAft>
                <a:spcPts val="0"/>
              </a:spcAft>
              <a:buNone/>
            </a:pPr>
            <a:endParaRPr sz="2800" b="1" u="sng"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3600" dirty="0">
                <a:solidFill>
                  <a:schemeClr val="dk1"/>
                </a:solidFill>
                <a:latin typeface="+mj-lt"/>
                <a:ea typeface="Comic Sans MS"/>
                <a:cs typeface="Comic Sans MS"/>
                <a:sym typeface="Comic Sans MS"/>
              </a:rPr>
              <a:t>Reading</a:t>
            </a:r>
          </a:p>
          <a:p>
            <a:pPr marL="0" marR="0" lvl="0" indent="0" algn="ctr" rtl="0">
              <a:spcBef>
                <a:spcPts val="0"/>
              </a:spcBef>
              <a:spcAft>
                <a:spcPts val="0"/>
              </a:spcAft>
              <a:buNone/>
            </a:pPr>
            <a:r>
              <a:rPr lang="en-GB" sz="2800" dirty="0">
                <a:solidFill>
                  <a:srgbClr val="00000A"/>
                </a:solidFill>
                <a:latin typeface="+mj-lt"/>
              </a:rPr>
              <a:t>Please read at least 4 times a week with your child for at least 15-20 minutes. Listen to them read out aloud, discuss the text and ensure that they understand new vocabulary and what they have read. This will enable them to build fluency and improve comprehension and vocabulary.</a:t>
            </a:r>
          </a:p>
          <a:p>
            <a:pPr marL="0" marR="0" lvl="0" indent="0" algn="ctr" rtl="0">
              <a:spcBef>
                <a:spcPts val="0"/>
              </a:spcBef>
              <a:spcAft>
                <a:spcPts val="0"/>
              </a:spcAft>
              <a:buNone/>
            </a:pPr>
            <a:r>
              <a:rPr lang="en-GB" sz="2800" dirty="0">
                <a:solidFill>
                  <a:schemeClr val="dk1"/>
                </a:solidFill>
                <a:latin typeface="+mj-lt"/>
                <a:ea typeface="Comic Sans MS"/>
                <a:cs typeface="Comic Sans MS"/>
                <a:sym typeface="Comic Sans MS"/>
              </a:rPr>
              <a:t>Children should record their reading in the yellow reading record and have it signed by an adult. </a:t>
            </a:r>
          </a:p>
          <a:p>
            <a:pPr marL="0" marR="0" lvl="0" indent="0" algn="ctr" rtl="0">
              <a:spcBef>
                <a:spcPts val="0"/>
              </a:spcBef>
              <a:spcAft>
                <a:spcPts val="0"/>
              </a:spcAft>
              <a:buNone/>
            </a:pPr>
            <a:endParaRPr lang="en-GB" sz="2800" dirty="0">
              <a:solidFill>
                <a:schemeClr val="dk1"/>
              </a:solidFill>
              <a:latin typeface="+mj-lt"/>
              <a:ea typeface="Comic Sans MS"/>
              <a:cs typeface="Comic Sans MS"/>
              <a:sym typeface="Comic Sans MS"/>
            </a:endParaRPr>
          </a:p>
          <a:p>
            <a:pPr marL="0" marR="0" lvl="0" indent="0" algn="ctr" rtl="0">
              <a:spcBef>
                <a:spcPts val="0"/>
              </a:spcBef>
              <a:spcAft>
                <a:spcPts val="0"/>
              </a:spcAft>
              <a:buNone/>
            </a:pPr>
            <a:endParaRPr lang="en-GB" sz="3600"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endParaRPr lang="en-GB" sz="3600"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endParaRPr sz="36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4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400" dirty="0">
              <a:solidFill>
                <a:schemeClr val="dk1"/>
              </a:solidFill>
              <a:latin typeface="Comic Sans MS"/>
              <a:ea typeface="Comic Sans MS"/>
              <a:cs typeface="Comic Sans MS"/>
              <a:sym typeface="Comic Sans MS"/>
            </a:endParaRPr>
          </a:p>
        </p:txBody>
      </p:sp>
      <p:sp>
        <p:nvSpPr>
          <p:cNvPr id="165" name="Google Shape;165;p21"/>
          <p:cNvSpPr txBox="1"/>
          <p:nvPr/>
        </p:nvSpPr>
        <p:spPr>
          <a:xfrm>
            <a:off x="2775858" y="4275461"/>
            <a:ext cx="9274629"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omic Sans MS"/>
                <a:ea typeface="Comic Sans MS"/>
                <a:cs typeface="Comic Sans MS"/>
                <a:sym typeface="Comic Sans MS"/>
              </a:rPr>
              <a:t>. </a:t>
            </a:r>
            <a:endParaRPr sz="2400">
              <a:solidFill>
                <a:schemeClr val="dk1"/>
              </a:solidFill>
              <a:latin typeface="Comic Sans MS"/>
              <a:ea typeface="Comic Sans MS"/>
              <a:cs typeface="Comic Sans MS"/>
              <a:sym typeface="Comic Sans MS"/>
            </a:endParaRPr>
          </a:p>
        </p:txBody>
      </p:sp>
      <p:sp>
        <p:nvSpPr>
          <p:cNvPr id="167" name="Google Shape;167;p21"/>
          <p:cNvSpPr txBox="1"/>
          <p:nvPr/>
        </p:nvSpPr>
        <p:spPr>
          <a:xfrm>
            <a:off x="657732" y="0"/>
            <a:ext cx="117339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800" dirty="0">
              <a:solidFill>
                <a:srgbClr val="FF0000"/>
              </a:solidFill>
              <a:latin typeface="+mj-lt"/>
              <a:ea typeface="Calibri"/>
              <a:cs typeface="Calibri"/>
              <a:sym typeface="Calibri"/>
            </a:endParaRPr>
          </a:p>
        </p:txBody>
      </p:sp>
      <p:pic>
        <p:nvPicPr>
          <p:cNvPr id="2" name="Google Shape;175;p22">
            <a:extLst>
              <a:ext uri="{FF2B5EF4-FFF2-40B4-BE49-F238E27FC236}">
                <a16:creationId xmlns:a16="http://schemas.microsoft.com/office/drawing/2014/main" id="{5DFAA312-43B2-019E-772B-007E844E38DF}"/>
              </a:ext>
            </a:extLst>
          </p:cNvPr>
          <p:cNvPicPr preferRelativeResize="0"/>
          <p:nvPr/>
        </p:nvPicPr>
        <p:blipFill>
          <a:blip r:embed="rId3">
            <a:alphaModFix/>
          </a:blip>
          <a:stretch>
            <a:fillRect/>
          </a:stretch>
        </p:blipFill>
        <p:spPr>
          <a:xfrm>
            <a:off x="1002427" y="4279925"/>
            <a:ext cx="1221005" cy="2043067"/>
          </a:xfrm>
          <a:prstGeom prst="rect">
            <a:avLst/>
          </a:prstGeom>
          <a:noFill/>
          <a:ln>
            <a:noFill/>
          </a:ln>
        </p:spPr>
      </p:pic>
      <p:pic>
        <p:nvPicPr>
          <p:cNvPr id="3" name="Google Shape;174;p22">
            <a:extLst>
              <a:ext uri="{FF2B5EF4-FFF2-40B4-BE49-F238E27FC236}">
                <a16:creationId xmlns:a16="http://schemas.microsoft.com/office/drawing/2014/main" id="{259C8FF8-0108-48B3-C59C-5EF7B575A6CE}"/>
              </a:ext>
            </a:extLst>
          </p:cNvPr>
          <p:cNvPicPr preferRelativeResize="0"/>
          <p:nvPr/>
        </p:nvPicPr>
        <p:blipFill>
          <a:blip r:embed="rId4">
            <a:alphaModFix/>
          </a:blip>
          <a:stretch>
            <a:fillRect/>
          </a:stretch>
        </p:blipFill>
        <p:spPr>
          <a:xfrm>
            <a:off x="10515600" y="4260144"/>
            <a:ext cx="1121972" cy="193038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6E99B-A61B-C95F-EEDC-93728179A38F}"/>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361E3C46-8C17-06D0-F362-221CA10B2C78}"/>
              </a:ext>
            </a:extLst>
          </p:cNvPr>
          <p:cNvSpPr>
            <a:spLocks noGrp="1"/>
          </p:cNvSpPr>
          <p:nvPr>
            <p:ph type="body" idx="1"/>
          </p:nvPr>
        </p:nvSpPr>
        <p:spPr/>
        <p:txBody>
          <a:bodyPr/>
          <a:lstStyle/>
          <a:p>
            <a:pPr marL="114300" indent="0">
              <a:buNone/>
            </a:pPr>
            <a:r>
              <a:rPr lang="en-GB" sz="2800" dirty="0" err="1">
                <a:solidFill>
                  <a:schemeClr val="dk1"/>
                </a:solidFill>
                <a:latin typeface="+mj-lt"/>
                <a:ea typeface="Comic Sans MS"/>
                <a:cs typeface="Comic Sans MS"/>
                <a:sym typeface="Comic Sans MS"/>
              </a:rPr>
              <a:t>MyMaths</a:t>
            </a:r>
            <a:r>
              <a:rPr lang="en-GB" sz="2800" dirty="0">
                <a:solidFill>
                  <a:schemeClr val="dk1"/>
                </a:solidFill>
                <a:latin typeface="+mj-lt"/>
                <a:ea typeface="Comic Sans MS"/>
                <a:cs typeface="Comic Sans MS"/>
                <a:sym typeface="Comic Sans MS"/>
              </a:rPr>
              <a:t> </a:t>
            </a:r>
          </a:p>
          <a:p>
            <a:pPr marL="114300" indent="0">
              <a:buNone/>
            </a:pPr>
            <a:endParaRPr lang="en-GB" sz="2800" dirty="0">
              <a:solidFill>
                <a:schemeClr val="dk1"/>
              </a:solidFill>
              <a:latin typeface="+mj-lt"/>
              <a:ea typeface="Comic Sans MS"/>
              <a:cs typeface="Comic Sans MS"/>
              <a:sym typeface="Comic Sans MS"/>
            </a:endParaRPr>
          </a:p>
          <a:p>
            <a:pPr marL="114300" indent="0">
              <a:buNone/>
            </a:pPr>
            <a:r>
              <a:rPr lang="en-GB" dirty="0">
                <a:latin typeface="+mj-lt"/>
                <a:ea typeface="Comic Sans MS"/>
                <a:cs typeface="Comic Sans MS"/>
                <a:sym typeface="Comic Sans MS"/>
              </a:rPr>
              <a:t>This </a:t>
            </a:r>
            <a:r>
              <a:rPr lang="en-GB" sz="2800" dirty="0">
                <a:solidFill>
                  <a:schemeClr val="dk1"/>
                </a:solidFill>
                <a:latin typeface="+mj-lt"/>
                <a:ea typeface="Comic Sans MS"/>
                <a:cs typeface="Comic Sans MS"/>
                <a:sym typeface="Comic Sans MS"/>
              </a:rPr>
              <a:t>will be set on Thursdays on a digital platform matched to what children are learning in the week or to consolidate prior learning. </a:t>
            </a:r>
          </a:p>
          <a:p>
            <a:endParaRPr lang="en-GB" dirty="0">
              <a:latin typeface="Comic Sans MS"/>
              <a:ea typeface="Comic Sans MS"/>
              <a:cs typeface="Comic Sans MS"/>
              <a:sym typeface="Comic Sans MS"/>
            </a:endParaRPr>
          </a:p>
          <a:p>
            <a:endParaRPr lang="en-GB" sz="2800" dirty="0">
              <a:solidFill>
                <a:schemeClr val="dk1"/>
              </a:solidFill>
              <a:latin typeface="Comic Sans MS"/>
              <a:ea typeface="Comic Sans MS"/>
              <a:cs typeface="Comic Sans MS"/>
              <a:sym typeface="Comic Sans MS"/>
            </a:endParaRPr>
          </a:p>
          <a:p>
            <a:pPr marL="114300" indent="0">
              <a:buNone/>
            </a:pPr>
            <a:endParaRPr lang="en-GB" dirty="0"/>
          </a:p>
        </p:txBody>
      </p:sp>
      <p:pic>
        <p:nvPicPr>
          <p:cNvPr id="168" name="Google Shape;168;p21"/>
          <p:cNvPicPr preferRelativeResize="0"/>
          <p:nvPr/>
        </p:nvPicPr>
        <p:blipFill>
          <a:blip r:embed="rId2">
            <a:alphaModFix/>
          </a:blip>
          <a:stretch>
            <a:fillRect/>
          </a:stretch>
        </p:blipFill>
        <p:spPr>
          <a:xfrm>
            <a:off x="3363686" y="523080"/>
            <a:ext cx="4572000" cy="1009651"/>
          </a:xfrm>
          <a:prstGeom prst="rect">
            <a:avLst/>
          </a:prstGeom>
          <a:noFill/>
          <a:ln>
            <a:noFill/>
          </a:ln>
        </p:spPr>
      </p:pic>
    </p:spTree>
    <p:extLst>
      <p:ext uri="{BB962C8B-B14F-4D97-AF65-F5344CB8AC3E}">
        <p14:creationId xmlns:p14="http://schemas.microsoft.com/office/powerpoint/2010/main" val="705787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E5519-9706-25E0-7E0A-DB803365D126}"/>
              </a:ext>
            </a:extLst>
          </p:cNvPr>
          <p:cNvSpPr>
            <a:spLocks noGrp="1"/>
          </p:cNvSpPr>
          <p:nvPr>
            <p:ph type="title"/>
          </p:nvPr>
        </p:nvSpPr>
        <p:spPr>
          <a:xfrm>
            <a:off x="1045028" y="942069"/>
            <a:ext cx="10515600" cy="571046"/>
          </a:xfrm>
        </p:spPr>
        <p:txBody>
          <a:bodyPr>
            <a:normAutofit fontScale="90000"/>
          </a:bodyPr>
          <a:lstStyle/>
          <a:p>
            <a:pPr algn="ctr"/>
            <a:br>
              <a:rPr lang="en-GB" dirty="0"/>
            </a:br>
            <a:r>
              <a:rPr lang="en-GB" b="1" dirty="0"/>
              <a:t>Times Tables </a:t>
            </a:r>
            <a:br>
              <a:rPr lang="en-GB" b="1" dirty="0"/>
            </a:br>
            <a:br>
              <a:rPr lang="en-GB" b="1" dirty="0"/>
            </a:br>
            <a:r>
              <a:rPr lang="en-GB" dirty="0"/>
              <a:t>Please practise  for 5 minutes every day</a:t>
            </a:r>
            <a:r>
              <a:rPr lang="en-GB" b="1" dirty="0"/>
              <a:t>.</a:t>
            </a:r>
            <a:br>
              <a:rPr lang="en-GB" b="1" dirty="0"/>
            </a:br>
            <a:r>
              <a:rPr lang="en-GB" b="1" dirty="0"/>
              <a:t>This will help children’s fluency and support them in their fraction and division work.</a:t>
            </a:r>
            <a:endParaRPr lang="en-GB" dirty="0"/>
          </a:p>
        </p:txBody>
      </p:sp>
      <p:sp>
        <p:nvSpPr>
          <p:cNvPr id="3" name="TextBox 2">
            <a:extLst>
              <a:ext uri="{FF2B5EF4-FFF2-40B4-BE49-F238E27FC236}">
                <a16:creationId xmlns:a16="http://schemas.microsoft.com/office/drawing/2014/main" id="{52D99A82-F7A5-0859-30BB-49C8718C42B9}"/>
              </a:ext>
            </a:extLst>
          </p:cNvPr>
          <p:cNvSpPr txBox="1"/>
          <p:nvPr/>
        </p:nvSpPr>
        <p:spPr>
          <a:xfrm>
            <a:off x="1045028" y="5957434"/>
            <a:ext cx="10406743" cy="707886"/>
          </a:xfrm>
          <a:prstGeom prst="rect">
            <a:avLst/>
          </a:prstGeom>
          <a:noFill/>
        </p:spPr>
        <p:txBody>
          <a:bodyPr wrap="square" rtlCol="0">
            <a:spAutoFit/>
          </a:bodyPr>
          <a:lstStyle/>
          <a:p>
            <a:pPr algn="ctr"/>
            <a:r>
              <a:rPr lang="en-GB" sz="4000" dirty="0"/>
              <a:t>Times tables will be tested on </a:t>
            </a:r>
            <a:r>
              <a:rPr lang="en-GB" sz="4000" b="1" dirty="0"/>
              <a:t>Wednesdays</a:t>
            </a:r>
          </a:p>
        </p:txBody>
      </p:sp>
      <p:pic>
        <p:nvPicPr>
          <p:cNvPr id="5" name="Picture 4">
            <a:extLst>
              <a:ext uri="{FF2B5EF4-FFF2-40B4-BE49-F238E27FC236}">
                <a16:creationId xmlns:a16="http://schemas.microsoft.com/office/drawing/2014/main" id="{2DDA57B5-5743-1F4E-FB6B-1F74A0389627}"/>
              </a:ext>
            </a:extLst>
          </p:cNvPr>
          <p:cNvPicPr>
            <a:picLocks noChangeAspect="1"/>
          </p:cNvPicPr>
          <p:nvPr/>
        </p:nvPicPr>
        <p:blipFill>
          <a:blip r:embed="rId2"/>
          <a:stretch>
            <a:fillRect/>
          </a:stretch>
        </p:blipFill>
        <p:spPr>
          <a:xfrm>
            <a:off x="547060" y="3027614"/>
            <a:ext cx="3956856" cy="2757958"/>
          </a:xfrm>
          <a:prstGeom prst="rect">
            <a:avLst/>
          </a:prstGeom>
        </p:spPr>
      </p:pic>
      <p:pic>
        <p:nvPicPr>
          <p:cNvPr id="7" name="Picture 6">
            <a:extLst>
              <a:ext uri="{FF2B5EF4-FFF2-40B4-BE49-F238E27FC236}">
                <a16:creationId xmlns:a16="http://schemas.microsoft.com/office/drawing/2014/main" id="{BA5D1ABC-B5CE-D472-9277-06010C6B95C8}"/>
              </a:ext>
            </a:extLst>
          </p:cNvPr>
          <p:cNvPicPr>
            <a:picLocks noChangeAspect="1"/>
          </p:cNvPicPr>
          <p:nvPr/>
        </p:nvPicPr>
        <p:blipFill>
          <a:blip r:embed="rId3"/>
          <a:stretch>
            <a:fillRect/>
          </a:stretch>
        </p:blipFill>
        <p:spPr>
          <a:xfrm>
            <a:off x="7571827" y="2999225"/>
            <a:ext cx="3645087" cy="1111307"/>
          </a:xfrm>
          <a:prstGeom prst="rect">
            <a:avLst/>
          </a:prstGeom>
        </p:spPr>
      </p:pic>
      <p:pic>
        <p:nvPicPr>
          <p:cNvPr id="9" name="Picture 8">
            <a:extLst>
              <a:ext uri="{FF2B5EF4-FFF2-40B4-BE49-F238E27FC236}">
                <a16:creationId xmlns:a16="http://schemas.microsoft.com/office/drawing/2014/main" id="{24A070DC-CF42-C30E-C7EA-D68B218B2C9A}"/>
              </a:ext>
            </a:extLst>
          </p:cNvPr>
          <p:cNvPicPr>
            <a:picLocks noChangeAspect="1"/>
          </p:cNvPicPr>
          <p:nvPr/>
        </p:nvPicPr>
        <p:blipFill>
          <a:blip r:embed="rId4"/>
          <a:stretch>
            <a:fillRect/>
          </a:stretch>
        </p:blipFill>
        <p:spPr>
          <a:xfrm>
            <a:off x="7674378" y="4353606"/>
            <a:ext cx="3439936" cy="1289976"/>
          </a:xfrm>
          <a:prstGeom prst="rect">
            <a:avLst/>
          </a:prstGeom>
        </p:spPr>
      </p:pic>
      <p:sp>
        <p:nvSpPr>
          <p:cNvPr id="10" name="Oval 9">
            <a:extLst>
              <a:ext uri="{FF2B5EF4-FFF2-40B4-BE49-F238E27FC236}">
                <a16:creationId xmlns:a16="http://schemas.microsoft.com/office/drawing/2014/main" id="{7FF6AC27-F860-1297-D3F3-FC3951282909}"/>
              </a:ext>
            </a:extLst>
          </p:cNvPr>
          <p:cNvSpPr/>
          <p:nvPr/>
        </p:nvSpPr>
        <p:spPr>
          <a:xfrm>
            <a:off x="5682344" y="4442609"/>
            <a:ext cx="2275114" cy="1289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t>Hit the Button</a:t>
            </a:r>
          </a:p>
        </p:txBody>
      </p:sp>
      <p:sp>
        <p:nvSpPr>
          <p:cNvPr id="11" name="Speech Bubble: Oval 10">
            <a:extLst>
              <a:ext uri="{FF2B5EF4-FFF2-40B4-BE49-F238E27FC236}">
                <a16:creationId xmlns:a16="http://schemas.microsoft.com/office/drawing/2014/main" id="{60092156-1E8B-20B5-2B34-B91FA0D2A68A}"/>
              </a:ext>
            </a:extLst>
          </p:cNvPr>
          <p:cNvSpPr/>
          <p:nvPr/>
        </p:nvSpPr>
        <p:spPr>
          <a:xfrm>
            <a:off x="4234543" y="2983832"/>
            <a:ext cx="2144486" cy="1111307"/>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dirty="0"/>
              <a:t>These will be assigned to your child.</a:t>
            </a:r>
          </a:p>
        </p:txBody>
      </p:sp>
    </p:spTree>
    <p:extLst>
      <p:ext uri="{BB962C8B-B14F-4D97-AF65-F5344CB8AC3E}">
        <p14:creationId xmlns:p14="http://schemas.microsoft.com/office/powerpoint/2010/main" val="1901461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3"/>
          <p:cNvSpPr txBox="1">
            <a:spLocks noGrp="1"/>
          </p:cNvSpPr>
          <p:nvPr>
            <p:ph type="title"/>
          </p:nvPr>
        </p:nvSpPr>
        <p:spPr>
          <a:xfrm>
            <a:off x="504371" y="102321"/>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u="sng" dirty="0">
                <a:latin typeface="+mn-lt"/>
                <a:ea typeface="Comic Sans MS"/>
                <a:cs typeface="Comic Sans MS"/>
                <a:sym typeface="Comic Sans MS"/>
              </a:rPr>
              <a:t>Spelling</a:t>
            </a:r>
            <a:endParaRPr b="1" u="sng" dirty="0">
              <a:latin typeface="+mn-lt"/>
              <a:ea typeface="Comic Sans MS"/>
              <a:cs typeface="Comic Sans MS"/>
              <a:sym typeface="Comic Sans MS"/>
            </a:endParaRPr>
          </a:p>
        </p:txBody>
      </p:sp>
      <p:sp>
        <p:nvSpPr>
          <p:cNvPr id="181" name="Google Shape;181;p23"/>
          <p:cNvSpPr/>
          <p:nvPr/>
        </p:nvSpPr>
        <p:spPr>
          <a:xfrm>
            <a:off x="504371" y="1108302"/>
            <a:ext cx="10392229" cy="364106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15000"/>
              </a:lnSpc>
              <a:spcBef>
                <a:spcPts val="0"/>
              </a:spcBef>
              <a:spcAft>
                <a:spcPts val="0"/>
              </a:spcAft>
              <a:buClr>
                <a:srgbClr val="00000A"/>
              </a:buClr>
              <a:buSzPts val="1200"/>
              <a:buFont typeface="Noto Sans Symbols"/>
              <a:buChar char="∙"/>
            </a:pPr>
            <a:r>
              <a:rPr lang="en-GB" sz="3200" dirty="0">
                <a:solidFill>
                  <a:srgbClr val="00000A"/>
                </a:solidFill>
                <a:latin typeface="+mn-lt"/>
                <a:ea typeface="Comic Sans MS"/>
                <a:cs typeface="Comic Sans MS"/>
                <a:sym typeface="Comic Sans MS"/>
              </a:rPr>
              <a:t>A Spelling Shed homework sheet will be sent home on Thursday/Friday as a resource to practice spellings at home. This does not need to be returned to school. Although we practise in class, your </a:t>
            </a:r>
            <a:r>
              <a:rPr lang="en-GB" sz="3200" b="1" dirty="0">
                <a:solidFill>
                  <a:srgbClr val="00000A"/>
                </a:solidFill>
                <a:latin typeface="+mn-lt"/>
                <a:ea typeface="Comic Sans MS"/>
                <a:cs typeface="Comic Sans MS"/>
                <a:sym typeface="Comic Sans MS"/>
              </a:rPr>
              <a:t>support</a:t>
            </a:r>
            <a:r>
              <a:rPr lang="en-GB" sz="3200" dirty="0">
                <a:solidFill>
                  <a:srgbClr val="00000A"/>
                </a:solidFill>
                <a:latin typeface="+mn-lt"/>
                <a:ea typeface="Comic Sans MS"/>
                <a:cs typeface="Comic Sans MS"/>
                <a:sym typeface="Comic Sans MS"/>
              </a:rPr>
              <a:t> in helping your child to learn their spellings at home would be greatly appreciated. </a:t>
            </a:r>
          </a:p>
          <a:p>
            <a:pPr marL="342900" marR="0" lvl="0" indent="-342900" algn="l" rtl="0">
              <a:lnSpc>
                <a:spcPct val="115000"/>
              </a:lnSpc>
              <a:spcBef>
                <a:spcPts val="1000"/>
              </a:spcBef>
              <a:spcAft>
                <a:spcPts val="0"/>
              </a:spcAft>
              <a:buClr>
                <a:srgbClr val="00000A"/>
              </a:buClr>
              <a:buSzPts val="1200"/>
              <a:buFont typeface="Noto Sans Symbols"/>
              <a:buChar char="∙"/>
            </a:pPr>
            <a:endParaRPr sz="3200" dirty="0">
              <a:solidFill>
                <a:srgbClr val="00000A"/>
              </a:solidFill>
              <a:latin typeface="Calibri"/>
              <a:ea typeface="Calibri"/>
              <a:cs typeface="Calibri"/>
              <a:sym typeface="Calibri"/>
            </a:endParaRPr>
          </a:p>
        </p:txBody>
      </p:sp>
      <p:pic>
        <p:nvPicPr>
          <p:cNvPr id="182" name="Google Shape;182;p23"/>
          <p:cNvPicPr preferRelativeResize="0"/>
          <p:nvPr/>
        </p:nvPicPr>
        <p:blipFill rotWithShape="1">
          <a:blip r:embed="rId3">
            <a:alphaModFix/>
          </a:blip>
          <a:srcRect/>
          <a:stretch/>
        </p:blipFill>
        <p:spPr>
          <a:xfrm>
            <a:off x="10561638" y="102321"/>
            <a:ext cx="1390650" cy="1171575"/>
          </a:xfrm>
          <a:prstGeom prst="rect">
            <a:avLst/>
          </a:prstGeom>
          <a:noFill/>
          <a:ln>
            <a:noFill/>
          </a:ln>
        </p:spPr>
      </p:pic>
      <p:sp>
        <p:nvSpPr>
          <p:cNvPr id="183" name="Google Shape;183;p23"/>
          <p:cNvSpPr txBox="1"/>
          <p:nvPr/>
        </p:nvSpPr>
        <p:spPr>
          <a:xfrm>
            <a:off x="863713" y="4834939"/>
            <a:ext cx="10638745" cy="13233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dirty="0">
                <a:solidFill>
                  <a:srgbClr val="0070C0"/>
                </a:solidFill>
                <a:latin typeface="Comic Sans MS"/>
                <a:ea typeface="Comic Sans MS"/>
                <a:cs typeface="Comic Sans MS"/>
                <a:sym typeface="Comic Sans MS"/>
              </a:rPr>
              <a:t>For children who may find spelling challenging, we will talk to parents directly as they will expected to learn some of the Year 5  spellings.</a:t>
            </a:r>
          </a:p>
          <a:p>
            <a:pPr marL="0" marR="0" lvl="0" indent="0" algn="ctr" rtl="0">
              <a:spcBef>
                <a:spcPts val="0"/>
              </a:spcBef>
              <a:spcAft>
                <a:spcPts val="0"/>
              </a:spcAft>
              <a:buNone/>
            </a:pPr>
            <a:r>
              <a:rPr lang="en-GB" sz="2000" dirty="0">
                <a:solidFill>
                  <a:srgbClr val="FF0000"/>
                </a:solidFill>
                <a:latin typeface="Comic Sans MS"/>
                <a:ea typeface="Comic Sans MS"/>
                <a:cs typeface="Comic Sans MS"/>
                <a:sym typeface="Comic Sans MS"/>
              </a:rPr>
              <a:t>OR</a:t>
            </a:r>
          </a:p>
          <a:p>
            <a:pPr marL="0" marR="0" lvl="0" indent="0" algn="ctr" rtl="0">
              <a:spcBef>
                <a:spcPts val="0"/>
              </a:spcBef>
              <a:spcAft>
                <a:spcPts val="0"/>
              </a:spcAft>
              <a:buNone/>
            </a:pPr>
            <a:r>
              <a:rPr lang="en-GB" sz="2000" dirty="0">
                <a:solidFill>
                  <a:srgbClr val="00B050"/>
                </a:solidFill>
                <a:latin typeface="Comic Sans MS"/>
                <a:ea typeface="Comic Sans MS"/>
                <a:cs typeface="Comic Sans MS"/>
                <a:sym typeface="Comic Sans MS"/>
              </a:rPr>
              <a:t>Some children may have individualised spellings/ or from a different year group. </a:t>
            </a:r>
            <a:endParaRPr sz="2000" dirty="0">
              <a:solidFill>
                <a:srgbClr val="00B050"/>
              </a:solidFill>
              <a:latin typeface="Comic Sans MS"/>
              <a:ea typeface="Comic Sans MS"/>
              <a:cs typeface="Comic Sans MS"/>
              <a:sym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0"/>
          <p:cNvSpPr/>
          <p:nvPr/>
        </p:nvSpPr>
        <p:spPr>
          <a:xfrm>
            <a:off x="1371600" y="469900"/>
            <a:ext cx="8648700" cy="923330"/>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a:solidFill>
                  <a:srgbClr val="D5DBE5"/>
                </a:solidFill>
                <a:latin typeface="Calibri"/>
                <a:ea typeface="Calibri"/>
                <a:cs typeface="Calibri"/>
                <a:sym typeface="Calibri"/>
              </a:rPr>
              <a:t>Highlights in </a:t>
            </a:r>
            <a:r>
              <a:rPr lang="en-GB" sz="5400" b="1" cap="none">
                <a:solidFill>
                  <a:srgbClr val="D5DBE5"/>
                </a:solidFill>
                <a:latin typeface="Calibri"/>
                <a:ea typeface="Calibri"/>
                <a:cs typeface="Calibri"/>
                <a:sym typeface="Calibri"/>
              </a:rPr>
              <a:t>Year </a:t>
            </a:r>
            <a:r>
              <a:rPr lang="en-GB" sz="5400" b="1">
                <a:solidFill>
                  <a:srgbClr val="D5DBE5"/>
                </a:solidFill>
                <a:latin typeface="Calibri"/>
                <a:ea typeface="Calibri"/>
                <a:cs typeface="Calibri"/>
                <a:sym typeface="Calibri"/>
              </a:rPr>
              <a:t>5</a:t>
            </a:r>
            <a:r>
              <a:rPr lang="en-GB" sz="5400" b="1" cap="none">
                <a:solidFill>
                  <a:srgbClr val="D5DBE5"/>
                </a:solidFill>
                <a:latin typeface="Calibri"/>
                <a:ea typeface="Calibri"/>
                <a:cs typeface="Calibri"/>
                <a:sym typeface="Calibri"/>
              </a:rPr>
              <a:t> </a:t>
            </a:r>
            <a:endParaRPr sz="5400" b="1" cap="none">
              <a:solidFill>
                <a:srgbClr val="D5DBE5"/>
              </a:solidFill>
              <a:latin typeface="Calibri"/>
              <a:ea typeface="Calibri"/>
              <a:cs typeface="Calibri"/>
              <a:sym typeface="Calibri"/>
            </a:endParaRPr>
          </a:p>
        </p:txBody>
      </p:sp>
      <p:sp>
        <p:nvSpPr>
          <p:cNvPr id="154" name="Google Shape;154;p20"/>
          <p:cNvSpPr txBox="1"/>
          <p:nvPr/>
        </p:nvSpPr>
        <p:spPr>
          <a:xfrm>
            <a:off x="7603324" y="4308714"/>
            <a:ext cx="4210500" cy="2247300"/>
          </a:xfrm>
          <a:prstGeom prst="rect">
            <a:avLst/>
          </a:prstGeom>
          <a:solidFill>
            <a:srgbClr val="D5DBE5"/>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dirty="0">
                <a:solidFill>
                  <a:schemeClr val="dk1"/>
                </a:solidFill>
                <a:latin typeface="Comic Sans MS"/>
                <a:ea typeface="Comic Sans MS"/>
                <a:cs typeface="Comic Sans MS"/>
                <a:sym typeface="Comic Sans MS"/>
              </a:rPr>
              <a:t>2 night </a:t>
            </a:r>
            <a:r>
              <a:rPr lang="en-GB" sz="2800" b="1" dirty="0" err="1">
                <a:solidFill>
                  <a:schemeClr val="dk1"/>
                </a:solidFill>
                <a:latin typeface="Comic Sans MS"/>
                <a:ea typeface="Comic Sans MS"/>
                <a:cs typeface="Comic Sans MS"/>
                <a:sym typeface="Comic Sans MS"/>
              </a:rPr>
              <a:t>PGLResidential</a:t>
            </a:r>
            <a:r>
              <a:rPr lang="en-GB" sz="2800" b="1" dirty="0">
                <a:solidFill>
                  <a:schemeClr val="dk1"/>
                </a:solidFill>
                <a:latin typeface="Comic Sans MS"/>
                <a:ea typeface="Comic Sans MS"/>
                <a:cs typeface="Comic Sans MS"/>
                <a:sym typeface="Comic Sans MS"/>
              </a:rPr>
              <a:t> </a:t>
            </a:r>
            <a:endParaRPr dirty="0"/>
          </a:p>
          <a:p>
            <a:pPr marL="0" marR="0" lvl="0" indent="0" algn="l" rtl="0">
              <a:spcBef>
                <a:spcPts val="0"/>
              </a:spcBef>
              <a:spcAft>
                <a:spcPts val="0"/>
              </a:spcAft>
              <a:buNone/>
            </a:pPr>
            <a:r>
              <a:rPr lang="en-GB" sz="2800" b="1" dirty="0">
                <a:solidFill>
                  <a:schemeClr val="dk1"/>
                </a:solidFill>
                <a:latin typeface="Comic Sans MS"/>
                <a:ea typeface="Comic Sans MS"/>
                <a:cs typeface="Comic Sans MS"/>
                <a:sym typeface="Comic Sans MS"/>
              </a:rPr>
              <a:t> </a:t>
            </a:r>
            <a:endParaRPr sz="2800" b="1"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800" dirty="0">
                <a:solidFill>
                  <a:schemeClr val="dk1"/>
                </a:solidFill>
                <a:latin typeface="Comic Sans MS"/>
                <a:ea typeface="Comic Sans MS"/>
                <a:cs typeface="Comic Sans MS"/>
                <a:sym typeface="Comic Sans MS"/>
              </a:rPr>
              <a:t>Information meeting will be held later in year.</a:t>
            </a:r>
            <a:endParaRPr sz="2800" dirty="0">
              <a:solidFill>
                <a:schemeClr val="dk1"/>
              </a:solidFill>
              <a:latin typeface="Comic Sans MS"/>
              <a:ea typeface="Comic Sans MS"/>
              <a:cs typeface="Comic Sans MS"/>
              <a:sym typeface="Comic Sans MS"/>
            </a:endParaRPr>
          </a:p>
        </p:txBody>
      </p:sp>
      <p:sp>
        <p:nvSpPr>
          <p:cNvPr id="155" name="Google Shape;155;p20"/>
          <p:cNvSpPr txBox="1"/>
          <p:nvPr/>
        </p:nvSpPr>
        <p:spPr>
          <a:xfrm>
            <a:off x="486175" y="1481269"/>
            <a:ext cx="4845900" cy="2185800"/>
          </a:xfrm>
          <a:prstGeom prst="rect">
            <a:avLst/>
          </a:prstGeom>
          <a:solidFill>
            <a:srgbClr val="FFF2CC"/>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dirty="0" err="1">
                <a:solidFill>
                  <a:schemeClr val="dk1"/>
                </a:solidFill>
                <a:latin typeface="Comic Sans MS"/>
                <a:ea typeface="Comic Sans MS"/>
                <a:cs typeface="Comic Sans MS"/>
                <a:sym typeface="Comic Sans MS"/>
              </a:rPr>
              <a:t>Knole</a:t>
            </a:r>
            <a:r>
              <a:rPr lang="en-GB" sz="2800" dirty="0">
                <a:solidFill>
                  <a:schemeClr val="dk1"/>
                </a:solidFill>
                <a:latin typeface="Comic Sans MS"/>
                <a:ea typeface="Comic Sans MS"/>
                <a:cs typeface="Comic Sans MS"/>
                <a:sym typeface="Comic Sans MS"/>
              </a:rPr>
              <a:t> House </a:t>
            </a:r>
            <a:endParaRPr sz="2800"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800" dirty="0">
                <a:solidFill>
                  <a:schemeClr val="dk1"/>
                </a:solidFill>
                <a:latin typeface="Comic Sans MS"/>
                <a:ea typeface="Comic Sans MS"/>
                <a:cs typeface="Comic Sans MS"/>
                <a:sym typeface="Comic Sans MS"/>
              </a:rPr>
              <a:t>Tudor Experience </a:t>
            </a:r>
            <a:endParaRPr sz="2800"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800" dirty="0">
                <a:solidFill>
                  <a:schemeClr val="dk1"/>
                </a:solidFill>
                <a:latin typeface="Comic Sans MS"/>
                <a:ea typeface="Comic Sans MS"/>
                <a:cs typeface="Comic Sans MS"/>
                <a:sym typeface="Comic Sans MS"/>
              </a:rPr>
              <a:t>September 2026</a:t>
            </a:r>
            <a:endParaRPr dirty="0"/>
          </a:p>
          <a:p>
            <a:pPr marL="0" marR="0" lvl="0" indent="0" algn="ctr" rtl="0">
              <a:spcBef>
                <a:spcPts val="0"/>
              </a:spcBef>
              <a:spcAft>
                <a:spcPts val="0"/>
              </a:spcAft>
              <a:buNone/>
            </a:pPr>
            <a:endParaRPr sz="2800" dirty="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400" dirty="0">
                <a:solidFill>
                  <a:schemeClr val="dk1"/>
                </a:solidFill>
                <a:latin typeface="Calibri"/>
                <a:ea typeface="Calibri"/>
                <a:cs typeface="Calibri"/>
                <a:sym typeface="Calibri"/>
              </a:rPr>
              <a:t>Look out for a letter!!</a:t>
            </a:r>
            <a:endParaRPr sz="2400" dirty="0">
              <a:solidFill>
                <a:schemeClr val="dk1"/>
              </a:solidFill>
              <a:latin typeface="Calibri"/>
              <a:ea typeface="Calibri"/>
              <a:cs typeface="Calibri"/>
              <a:sym typeface="Calibri"/>
            </a:endParaRPr>
          </a:p>
        </p:txBody>
      </p:sp>
      <p:pic>
        <p:nvPicPr>
          <p:cNvPr id="156" name="Google Shape;156;p20"/>
          <p:cNvPicPr preferRelativeResize="0"/>
          <p:nvPr/>
        </p:nvPicPr>
        <p:blipFill>
          <a:blip r:embed="rId3">
            <a:alphaModFix/>
          </a:blip>
          <a:stretch>
            <a:fillRect/>
          </a:stretch>
        </p:blipFill>
        <p:spPr>
          <a:xfrm>
            <a:off x="267575" y="3884650"/>
            <a:ext cx="2867200" cy="1507583"/>
          </a:xfrm>
          <a:prstGeom prst="rect">
            <a:avLst/>
          </a:prstGeom>
          <a:noFill/>
          <a:ln>
            <a:noFill/>
          </a:ln>
        </p:spPr>
      </p:pic>
      <p:pic>
        <p:nvPicPr>
          <p:cNvPr id="157" name="Google Shape;157;p20"/>
          <p:cNvPicPr preferRelativeResize="0"/>
          <p:nvPr/>
        </p:nvPicPr>
        <p:blipFill>
          <a:blip r:embed="rId4">
            <a:alphaModFix/>
          </a:blip>
          <a:stretch>
            <a:fillRect/>
          </a:stretch>
        </p:blipFill>
        <p:spPr>
          <a:xfrm>
            <a:off x="3256675" y="4873150"/>
            <a:ext cx="2857500" cy="1600200"/>
          </a:xfrm>
          <a:prstGeom prst="rect">
            <a:avLst/>
          </a:prstGeom>
          <a:noFill/>
          <a:ln>
            <a:noFill/>
          </a:ln>
        </p:spPr>
      </p:pic>
      <p:pic>
        <p:nvPicPr>
          <p:cNvPr id="158" name="Google Shape;158;p20"/>
          <p:cNvPicPr preferRelativeResize="0"/>
          <p:nvPr/>
        </p:nvPicPr>
        <p:blipFill>
          <a:blip r:embed="rId5">
            <a:alphaModFix/>
          </a:blip>
          <a:stretch>
            <a:fillRect/>
          </a:stretch>
        </p:blipFill>
        <p:spPr>
          <a:xfrm>
            <a:off x="6114175" y="1893957"/>
            <a:ext cx="2943094" cy="1648125"/>
          </a:xfrm>
          <a:prstGeom prst="rect">
            <a:avLst/>
          </a:prstGeom>
          <a:noFill/>
          <a:ln>
            <a:noFill/>
          </a:ln>
        </p:spPr>
      </p:pic>
      <p:pic>
        <p:nvPicPr>
          <p:cNvPr id="159" name="Google Shape;159;p20"/>
          <p:cNvPicPr preferRelativeResize="0"/>
          <p:nvPr/>
        </p:nvPicPr>
        <p:blipFill>
          <a:blip r:embed="rId6">
            <a:alphaModFix/>
          </a:blip>
          <a:stretch>
            <a:fillRect/>
          </a:stretch>
        </p:blipFill>
        <p:spPr>
          <a:xfrm>
            <a:off x="9336500" y="2623973"/>
            <a:ext cx="2397125" cy="1342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4"/>
          <p:cNvSpPr txBox="1">
            <a:spLocks noGrp="1"/>
          </p:cNvSpPr>
          <p:nvPr>
            <p:ph type="title"/>
          </p:nvPr>
        </p:nvSpPr>
        <p:spPr>
          <a:xfrm>
            <a:off x="838200" y="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7200"/>
              <a:buFont typeface="Calibri"/>
              <a:buNone/>
            </a:pPr>
            <a:r>
              <a:rPr lang="en-GB" sz="7200" b="1"/>
              <a:t>SNACKS FOR BREAK TIME</a:t>
            </a:r>
            <a:endParaRPr sz="7200" b="1"/>
          </a:p>
        </p:txBody>
      </p:sp>
      <p:sp>
        <p:nvSpPr>
          <p:cNvPr id="189" name="Google Shape;189;p24"/>
          <p:cNvSpPr txBox="1">
            <a:spLocks noGrp="1"/>
          </p:cNvSpPr>
          <p:nvPr>
            <p:ph type="body" idx="1"/>
          </p:nvPr>
        </p:nvSpPr>
        <p:spPr>
          <a:xfrm>
            <a:off x="736600" y="1325563"/>
            <a:ext cx="10515600" cy="4351338"/>
          </a:xfrm>
          <a:prstGeom prst="rect">
            <a:avLst/>
          </a:prstGeom>
          <a:noFill/>
          <a:ln>
            <a:noFill/>
          </a:ln>
        </p:spPr>
        <p:txBody>
          <a:bodyPr spcFirstLastPara="1" wrap="square" lIns="91425" tIns="45700" rIns="91425" bIns="45700" anchor="t" anchorCtr="0">
            <a:normAutofit fontScale="92500" lnSpcReduction="10000"/>
          </a:bodyPr>
          <a:lstStyle/>
          <a:p>
            <a:pPr marL="0" lvl="0" indent="0" algn="ctr" rtl="0">
              <a:lnSpc>
                <a:spcPct val="90000"/>
              </a:lnSpc>
              <a:spcBef>
                <a:spcPts val="0"/>
              </a:spcBef>
              <a:spcAft>
                <a:spcPts val="0"/>
              </a:spcAft>
              <a:buClr>
                <a:srgbClr val="00B050"/>
              </a:buClr>
              <a:buSzPct val="100000"/>
              <a:buNone/>
            </a:pPr>
            <a:r>
              <a:rPr lang="en-GB" sz="5400" b="1" dirty="0">
                <a:solidFill>
                  <a:srgbClr val="00B050"/>
                </a:solidFill>
              </a:rPr>
              <a:t>Please provide healthy options in clearly named pots or reuseable pouches</a:t>
            </a:r>
          </a:p>
          <a:p>
            <a:pPr marL="0" lvl="0" indent="0" algn="ctr" rtl="0">
              <a:lnSpc>
                <a:spcPct val="90000"/>
              </a:lnSpc>
              <a:spcBef>
                <a:spcPts val="0"/>
              </a:spcBef>
              <a:spcAft>
                <a:spcPts val="0"/>
              </a:spcAft>
              <a:buClr>
                <a:srgbClr val="00B050"/>
              </a:buClr>
              <a:buSzPct val="100000"/>
              <a:buNone/>
            </a:pPr>
            <a:endParaRPr lang="en-GB" sz="5400" b="1" dirty="0">
              <a:solidFill>
                <a:srgbClr val="00B050"/>
              </a:solidFill>
            </a:endParaRPr>
          </a:p>
          <a:p>
            <a:pPr marL="0" lvl="0" indent="0" algn="ctr" rtl="0">
              <a:lnSpc>
                <a:spcPct val="90000"/>
              </a:lnSpc>
              <a:spcBef>
                <a:spcPts val="0"/>
              </a:spcBef>
              <a:spcAft>
                <a:spcPts val="0"/>
              </a:spcAft>
              <a:buClr>
                <a:srgbClr val="00B050"/>
              </a:buClr>
              <a:buSzPct val="100000"/>
              <a:buNone/>
            </a:pPr>
            <a:endParaRPr sz="1600" dirty="0"/>
          </a:p>
          <a:p>
            <a:pPr marL="228600" lvl="0" indent="-228600" algn="l" rtl="0">
              <a:lnSpc>
                <a:spcPct val="90000"/>
              </a:lnSpc>
              <a:spcBef>
                <a:spcPts val="1000"/>
              </a:spcBef>
              <a:spcAft>
                <a:spcPts val="0"/>
              </a:spcAft>
              <a:buClr>
                <a:schemeClr val="dk1"/>
              </a:buClr>
              <a:buSzPct val="100000"/>
              <a:buChar char="•"/>
            </a:pPr>
            <a:r>
              <a:rPr lang="en-GB" sz="5100" dirty="0"/>
              <a:t>Fresh fruit or vegetables</a:t>
            </a:r>
          </a:p>
          <a:p>
            <a:pPr marL="228600" lvl="0" indent="-228600" algn="l" rtl="0">
              <a:lnSpc>
                <a:spcPct val="90000"/>
              </a:lnSpc>
              <a:spcBef>
                <a:spcPts val="1000"/>
              </a:spcBef>
              <a:spcAft>
                <a:spcPts val="0"/>
              </a:spcAft>
              <a:buClr>
                <a:schemeClr val="dk1"/>
              </a:buClr>
              <a:buSzPct val="100000"/>
              <a:buChar char="•"/>
            </a:pPr>
            <a:r>
              <a:rPr lang="en-GB" sz="5100" dirty="0"/>
              <a:t>Breadsticks or plain rice cakes</a:t>
            </a:r>
            <a:endParaRPr dirty="0"/>
          </a:p>
          <a:p>
            <a:pPr marL="0" lvl="0" indent="0" algn="l" rtl="0">
              <a:lnSpc>
                <a:spcPct val="90000"/>
              </a:lnSpc>
              <a:spcBef>
                <a:spcPts val="1000"/>
              </a:spcBef>
              <a:spcAft>
                <a:spcPts val="0"/>
              </a:spcAft>
              <a:buClr>
                <a:schemeClr val="dk1"/>
              </a:buClr>
              <a:buSzPct val="100000"/>
              <a:buNone/>
            </a:pPr>
            <a:endParaRPr sz="5100" dirty="0"/>
          </a:p>
          <a:p>
            <a:pPr marL="0" lvl="0" indent="0" algn="l" rtl="0">
              <a:lnSpc>
                <a:spcPct val="90000"/>
              </a:lnSpc>
              <a:spcBef>
                <a:spcPts val="1000"/>
              </a:spcBef>
              <a:spcAft>
                <a:spcPts val="0"/>
              </a:spcAft>
              <a:buClr>
                <a:schemeClr val="dk1"/>
              </a:buClr>
              <a:buSzPct val="100000"/>
              <a:buNone/>
            </a:pPr>
            <a:endParaRPr sz="5100" dirty="0"/>
          </a:p>
          <a:p>
            <a:pPr marL="0" lvl="0" indent="0" algn="l" rtl="0">
              <a:lnSpc>
                <a:spcPct val="90000"/>
              </a:lnSpc>
              <a:spcBef>
                <a:spcPts val="1000"/>
              </a:spcBef>
              <a:spcAft>
                <a:spcPts val="0"/>
              </a:spcAft>
              <a:buClr>
                <a:schemeClr val="dk1"/>
              </a:buClr>
              <a:buSzPct val="100000"/>
              <a:buNone/>
            </a:pPr>
            <a:endParaRPr dirty="0"/>
          </a:p>
          <a:p>
            <a:pPr marL="228600" lvl="0" indent="0" algn="l" rtl="0">
              <a:lnSpc>
                <a:spcPct val="90000"/>
              </a:lnSpc>
              <a:spcBef>
                <a:spcPts val="1000"/>
              </a:spcBef>
              <a:spcAft>
                <a:spcPts val="0"/>
              </a:spcAft>
              <a:buNone/>
            </a:pPr>
            <a:endParaRPr sz="5100" dirty="0"/>
          </a:p>
        </p:txBody>
      </p:sp>
      <p:pic>
        <p:nvPicPr>
          <p:cNvPr id="190" name="Google Shape;190;p24"/>
          <p:cNvPicPr preferRelativeResize="0"/>
          <p:nvPr/>
        </p:nvPicPr>
        <p:blipFill rotWithShape="1">
          <a:blip r:embed="rId3">
            <a:alphaModFix/>
          </a:blip>
          <a:srcRect/>
          <a:stretch/>
        </p:blipFill>
        <p:spPr>
          <a:xfrm>
            <a:off x="9327075" y="4317198"/>
            <a:ext cx="2583550" cy="2430478"/>
          </a:xfrm>
          <a:prstGeom prst="rect">
            <a:avLst/>
          </a:prstGeom>
          <a:noFill/>
          <a:ln>
            <a:noFill/>
          </a:ln>
        </p:spPr>
      </p:pic>
      <p:pic>
        <p:nvPicPr>
          <p:cNvPr id="191" name="Google Shape;191;p24"/>
          <p:cNvPicPr preferRelativeResize="0"/>
          <p:nvPr/>
        </p:nvPicPr>
        <p:blipFill rotWithShape="1">
          <a:blip r:embed="rId4">
            <a:alphaModFix/>
          </a:blip>
          <a:srcRect/>
          <a:stretch/>
        </p:blipFill>
        <p:spPr>
          <a:xfrm>
            <a:off x="540389" y="2507282"/>
            <a:ext cx="2649126" cy="149866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B656B-EEEF-EA36-FB15-7D916E494A04}"/>
              </a:ext>
            </a:extLst>
          </p:cNvPr>
          <p:cNvSpPr>
            <a:spLocks noGrp="1"/>
          </p:cNvSpPr>
          <p:nvPr>
            <p:ph type="title"/>
          </p:nvPr>
        </p:nvSpPr>
        <p:spPr/>
        <p:txBody>
          <a:bodyPr/>
          <a:lstStyle/>
          <a:p>
            <a:pPr algn="ctr"/>
            <a:r>
              <a:rPr lang="en-GB" dirty="0"/>
              <a:t>Your children will be bringing this home soon.</a:t>
            </a:r>
          </a:p>
        </p:txBody>
      </p:sp>
      <p:pic>
        <p:nvPicPr>
          <p:cNvPr id="4" name="Picture 3">
            <a:extLst>
              <a:ext uri="{FF2B5EF4-FFF2-40B4-BE49-F238E27FC236}">
                <a16:creationId xmlns:a16="http://schemas.microsoft.com/office/drawing/2014/main" id="{4E0057D5-924E-A211-5233-C65754D39694}"/>
              </a:ext>
            </a:extLst>
          </p:cNvPr>
          <p:cNvPicPr>
            <a:picLocks noChangeAspect="1"/>
          </p:cNvPicPr>
          <p:nvPr/>
        </p:nvPicPr>
        <p:blipFill>
          <a:blip r:embed="rId2"/>
          <a:stretch>
            <a:fillRect/>
          </a:stretch>
        </p:blipFill>
        <p:spPr>
          <a:xfrm>
            <a:off x="4136492" y="2047310"/>
            <a:ext cx="3048157" cy="4330923"/>
          </a:xfrm>
          <a:prstGeom prst="rect">
            <a:avLst/>
          </a:prstGeom>
        </p:spPr>
      </p:pic>
    </p:spTree>
    <p:extLst>
      <p:ext uri="{BB962C8B-B14F-4D97-AF65-F5344CB8AC3E}">
        <p14:creationId xmlns:p14="http://schemas.microsoft.com/office/powerpoint/2010/main" val="3385734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5"/>
          <p:cNvSpPr/>
          <p:nvPr/>
        </p:nvSpPr>
        <p:spPr>
          <a:xfrm>
            <a:off x="478972" y="501134"/>
            <a:ext cx="11527972" cy="655564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200" b="1" u="sng" dirty="0">
                <a:solidFill>
                  <a:schemeClr val="dk1"/>
                </a:solidFill>
                <a:latin typeface="+mj-lt"/>
                <a:ea typeface="Comic Sans MS"/>
                <a:cs typeface="Comic Sans MS"/>
                <a:sym typeface="Comic Sans MS"/>
              </a:rPr>
              <a:t>Getting in touch </a:t>
            </a:r>
            <a:endParaRPr dirty="0">
              <a:latin typeface="+mj-lt"/>
            </a:endParaRPr>
          </a:p>
          <a:p>
            <a:pPr marL="0" marR="0" lvl="0" indent="0" algn="ctr" rtl="0">
              <a:spcBef>
                <a:spcPts val="0"/>
              </a:spcBef>
              <a:spcAft>
                <a:spcPts val="0"/>
              </a:spcAft>
              <a:buNone/>
            </a:pPr>
            <a:endParaRPr sz="3200" b="1" u="sng" dirty="0">
              <a:solidFill>
                <a:schemeClr val="dk1"/>
              </a:solidFill>
              <a:latin typeface="+mj-lt"/>
              <a:ea typeface="Comic Sans MS"/>
              <a:cs typeface="Comic Sans MS"/>
              <a:sym typeface="Comic Sans MS"/>
            </a:endParaRPr>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mj-lt"/>
                <a:ea typeface="Comic Sans MS"/>
                <a:cs typeface="Comic Sans MS"/>
                <a:sym typeface="Comic Sans MS"/>
              </a:rPr>
              <a:t>For day to day communication such as changes to your child’s pick up arrangements please write in the contact book, speak to the person on the gate upon arrival or contact the school office. </a:t>
            </a:r>
            <a:endParaRPr sz="2800" dirty="0">
              <a:solidFill>
                <a:schemeClr val="dk1"/>
              </a:solidFill>
              <a:latin typeface="+mj-lt"/>
              <a:ea typeface="Comic Sans MS"/>
              <a:cs typeface="Comic Sans MS"/>
              <a:sym typeface="Comic Sans MS"/>
            </a:endParaRPr>
          </a:p>
          <a:p>
            <a:pPr marL="0" marR="0" lvl="0" indent="0" algn="l" rtl="0">
              <a:spcBef>
                <a:spcPts val="0"/>
              </a:spcBef>
              <a:spcAft>
                <a:spcPts val="0"/>
              </a:spcAft>
              <a:buNone/>
            </a:pPr>
            <a:endParaRPr sz="2800" dirty="0">
              <a:solidFill>
                <a:schemeClr val="dk1"/>
              </a:solidFill>
              <a:latin typeface="+mj-lt"/>
              <a:ea typeface="Comic Sans MS"/>
              <a:cs typeface="Comic Sans MS"/>
              <a:sym typeface="Comic Sans MS"/>
            </a:endParaRPr>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mj-lt"/>
                <a:ea typeface="Comic Sans MS"/>
                <a:cs typeface="Comic Sans MS"/>
                <a:sym typeface="Comic Sans MS"/>
              </a:rPr>
              <a:t>Most importantly, please do come and talk to us directly if you have any questions or would like further information and support.</a:t>
            </a:r>
            <a:endParaRPr dirty="0">
              <a:latin typeface="+mj-lt"/>
            </a:endParaRPr>
          </a:p>
          <a:p>
            <a:pPr marL="0" marR="0" lvl="0" indent="0" algn="l" rtl="0">
              <a:spcBef>
                <a:spcPts val="0"/>
              </a:spcBef>
              <a:spcAft>
                <a:spcPts val="0"/>
              </a:spcAft>
              <a:buNone/>
            </a:pPr>
            <a:r>
              <a:rPr lang="en-GB" sz="2800" dirty="0">
                <a:solidFill>
                  <a:schemeClr val="dk1"/>
                </a:solidFill>
                <a:latin typeface="+mj-lt"/>
                <a:ea typeface="Comic Sans MS"/>
                <a:cs typeface="Comic Sans MS"/>
                <a:sym typeface="Comic Sans MS"/>
              </a:rPr>
              <a:t> </a:t>
            </a:r>
            <a:endParaRPr dirty="0">
              <a:latin typeface="+mj-lt"/>
            </a:endParaRPr>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mj-lt"/>
                <a:ea typeface="Comic Sans MS"/>
                <a:cs typeface="Comic Sans MS"/>
                <a:sym typeface="Comic Sans MS"/>
              </a:rPr>
              <a:t>Email or call the school office if you have any concerns and we will get back to you as soon as we can</a:t>
            </a:r>
            <a:r>
              <a:rPr lang="en-GB" sz="3200" dirty="0">
                <a:solidFill>
                  <a:schemeClr val="dk1"/>
                </a:solidFill>
                <a:latin typeface="+mj-lt"/>
                <a:ea typeface="Comic Sans MS"/>
                <a:cs typeface="Comic Sans MS"/>
                <a:sym typeface="Comic Sans MS"/>
              </a:rPr>
              <a:t>.  </a:t>
            </a:r>
            <a:endParaRPr dirty="0">
              <a:latin typeface="+mj-lt"/>
            </a:endParaRPr>
          </a:p>
          <a:p>
            <a:pPr marL="457200" marR="0" lvl="0" indent="-254000" algn="l" rtl="0">
              <a:spcBef>
                <a:spcPts val="0"/>
              </a:spcBef>
              <a:spcAft>
                <a:spcPts val="0"/>
              </a:spcAft>
              <a:buClr>
                <a:schemeClr val="dk1"/>
              </a:buClr>
              <a:buSzPts val="3200"/>
              <a:buFont typeface="Arial"/>
              <a:buNone/>
            </a:pPr>
            <a:endParaRPr sz="3200" dirty="0">
              <a:solidFill>
                <a:schemeClr val="dk1"/>
              </a:solidFill>
              <a:latin typeface="+mj-lt"/>
              <a:ea typeface="Comic Sans MS"/>
              <a:cs typeface="Comic Sans MS"/>
              <a:sym typeface="Comic Sans MS"/>
            </a:endParaRPr>
          </a:p>
          <a:p>
            <a:pPr marL="0" marR="0" lvl="0" indent="0" algn="l" rtl="0">
              <a:spcBef>
                <a:spcPts val="0"/>
              </a:spcBef>
              <a:spcAft>
                <a:spcPts val="0"/>
              </a:spcAft>
              <a:buNone/>
            </a:pPr>
            <a:r>
              <a:rPr lang="en-GB" sz="2800" dirty="0">
                <a:solidFill>
                  <a:schemeClr val="dk1"/>
                </a:solidFill>
                <a:latin typeface="+mj-lt"/>
                <a:ea typeface="Comic Sans MS"/>
                <a:cs typeface="Comic Sans MS"/>
                <a:sym typeface="Comic Sans MS"/>
              </a:rPr>
              <a:t>Telephone: </a:t>
            </a:r>
            <a:endParaRPr dirty="0">
              <a:latin typeface="+mj-lt"/>
            </a:endParaRPr>
          </a:p>
          <a:p>
            <a:pPr marL="0" marR="0" lvl="0" indent="0" algn="l" rtl="0">
              <a:spcBef>
                <a:spcPts val="0"/>
              </a:spcBef>
              <a:spcAft>
                <a:spcPts val="0"/>
              </a:spcAft>
              <a:buNone/>
            </a:pPr>
            <a:r>
              <a:rPr lang="en-GB" sz="2800" dirty="0">
                <a:solidFill>
                  <a:schemeClr val="dk1"/>
                </a:solidFill>
                <a:latin typeface="+mj-lt"/>
                <a:ea typeface="Comic Sans MS"/>
                <a:cs typeface="Comic Sans MS"/>
                <a:sym typeface="Comic Sans MS"/>
              </a:rPr>
              <a:t>Office email: office@stjohnssevenoaks.co.uk.</a:t>
            </a:r>
            <a:endParaRPr dirty="0">
              <a:latin typeface="+mj-lt"/>
            </a:endParaRPr>
          </a:p>
        </p:txBody>
      </p:sp>
      <p:sp>
        <p:nvSpPr>
          <p:cNvPr id="197" name="Google Shape;197;p25"/>
          <p:cNvSpPr/>
          <p:nvPr/>
        </p:nvSpPr>
        <p:spPr>
          <a:xfrm>
            <a:off x="8518489" y="5800475"/>
            <a:ext cx="3488455"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600" b="1" i="0">
                <a:solidFill>
                  <a:srgbClr val="707070"/>
                </a:solidFill>
                <a:latin typeface="Comic Sans MS"/>
                <a:ea typeface="Comic Sans MS"/>
                <a:cs typeface="Comic Sans MS"/>
                <a:sym typeface="Comic Sans MS"/>
              </a:rPr>
              <a:t>01732 453944</a:t>
            </a:r>
            <a:endParaRPr sz="3600" b="1">
              <a:solidFill>
                <a:schemeClr val="dk1"/>
              </a:solidFill>
              <a:latin typeface="Comic Sans MS"/>
              <a:ea typeface="Comic Sans MS"/>
              <a:cs typeface="Comic Sans MS"/>
              <a:sym typeface="Comic Sans M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3C685-617E-396F-6221-37078427F964}"/>
              </a:ext>
            </a:extLst>
          </p:cNvPr>
          <p:cNvSpPr>
            <a:spLocks noGrp="1"/>
          </p:cNvSpPr>
          <p:nvPr>
            <p:ph type="title"/>
          </p:nvPr>
        </p:nvSpPr>
        <p:spPr>
          <a:xfrm>
            <a:off x="838200" y="1802039"/>
            <a:ext cx="10515600" cy="1325563"/>
          </a:xfrm>
        </p:spPr>
        <p:txBody>
          <a:bodyPr>
            <a:normAutofit fontScale="90000"/>
          </a:bodyPr>
          <a:lstStyle/>
          <a:p>
            <a:pPr algn="ctr"/>
            <a:r>
              <a:rPr lang="en-GB" dirty="0"/>
              <a:t>Thank you for taking the time to come and meet me. I look forward to working together with you to ensure your children have a happy and successful year in Fox Class.</a:t>
            </a:r>
          </a:p>
        </p:txBody>
      </p:sp>
    </p:spTree>
    <p:extLst>
      <p:ext uri="{BB962C8B-B14F-4D97-AF65-F5344CB8AC3E}">
        <p14:creationId xmlns:p14="http://schemas.microsoft.com/office/powerpoint/2010/main" val="735139926"/>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TotalTime>
  <Words>606</Words>
  <Application>Microsoft Office PowerPoint</Application>
  <PresentationFormat>Widescreen</PresentationFormat>
  <Paragraphs>71</Paragraphs>
  <Slides>16</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Comic Sans MS</vt:lpstr>
      <vt:lpstr>Noto Sans Symbols</vt:lpstr>
      <vt:lpstr>Office Theme</vt:lpstr>
      <vt:lpstr>PowerPoint Presentation</vt:lpstr>
      <vt:lpstr>PowerPoint Presentation</vt:lpstr>
      <vt:lpstr>Our class characteristics  </vt:lpstr>
      <vt:lpstr>PowerPoint Presentation</vt:lpstr>
      <vt:lpstr>PowerPoint Presentation</vt:lpstr>
      <vt:lpstr>PowerPoint Presentation</vt:lpstr>
      <vt:lpstr>PowerPoint Presentation</vt:lpstr>
      <vt:lpstr>PowerPoint Presentation</vt:lpstr>
      <vt:lpstr>PowerPoint Presentation</vt:lpstr>
      <vt:lpstr> Times Tables   Please practise  for 5 minutes every day. This will help children’s fluency and support them in their fraction and division work.</vt:lpstr>
      <vt:lpstr>Spelling</vt:lpstr>
      <vt:lpstr>PowerPoint Presentation</vt:lpstr>
      <vt:lpstr>SNACKS FOR BREAK TIME</vt:lpstr>
      <vt:lpstr>Your children will be bringing this home soon.</vt:lpstr>
      <vt:lpstr>PowerPoint Presentation</vt:lpstr>
      <vt:lpstr>Thank you for taking the time to come and meet me. I look forward to working together with you to ensure your children have a happy and successful year in Fox Class.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Homework</dc:creator>
  <cp:lastModifiedBy>Beverley Casewell</cp:lastModifiedBy>
  <cp:revision>10</cp:revision>
  <dcterms:modified xsi:type="dcterms:W3CDTF">2026-09-11T04:25:04Z</dcterms:modified>
</cp:coreProperties>
</file>