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6"/>
  </p:notesMasterIdLst>
  <p:sldIdLst>
    <p:sldId id="256" r:id="rId2"/>
    <p:sldId id="269" r:id="rId3"/>
    <p:sldId id="258" r:id="rId4"/>
    <p:sldId id="259" r:id="rId5"/>
    <p:sldId id="260" r:id="rId6"/>
    <p:sldId id="261" r:id="rId7"/>
    <p:sldId id="262" r:id="rId8"/>
    <p:sldId id="263" r:id="rId9"/>
    <p:sldId id="264" r:id="rId10"/>
    <p:sldId id="265" r:id="rId11"/>
    <p:sldId id="266" r:id="rId12"/>
    <p:sldId id="270" r:id="rId13"/>
    <p:sldId id="267" r:id="rId14"/>
    <p:sldId id="268" r:id="rId1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86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22701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2e9db427d6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2e9db427d6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 name="Google Shape;11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5" name="Google Shape;14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2e981cc539d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2e981cc539d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6" name="Google Shape;18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6"/>
        <p:cNvGrpSpPr/>
        <p:nvPr/>
      </p:nvGrpSpPr>
      <p:grpSpPr>
        <a:xfrm>
          <a:off x="0" y="0"/>
          <a:ext cx="0" cy="0"/>
          <a:chOff x="0" y="0"/>
          <a:chExt cx="0" cy="0"/>
        </a:xfrm>
      </p:grpSpPr>
      <p:sp>
        <p:nvSpPr>
          <p:cNvPr id="27" name="Google Shape;27;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9" name="Google Shape;29;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2"/>
        <p:cNvGrpSpPr/>
        <p:nvPr/>
      </p:nvGrpSpPr>
      <p:grpSpPr>
        <a:xfrm>
          <a:off x="0" y="0"/>
          <a:ext cx="0" cy="0"/>
          <a:chOff x="0" y="0"/>
          <a:chExt cx="0" cy="0"/>
        </a:xfrm>
      </p:grpSpPr>
      <p:sp>
        <p:nvSpPr>
          <p:cNvPr id="33" name="Google Shape;33;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5" name="Google Shape;35;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 name="Google Shape;48;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0" name="Google Shape;50;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5183188" y="987425"/>
            <a:ext cx="6172200" cy="4873625"/>
          </a:xfrm>
          <a:prstGeom prst="rect">
            <a:avLst/>
          </a:prstGeom>
          <a:noFill/>
          <a:ln>
            <a:noFill/>
          </a:ln>
        </p:spPr>
      </p:sp>
      <p:sp>
        <p:nvSpPr>
          <p:cNvPr id="64" name="Google Shape;64;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CC2E5"/>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JP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p:nvPr/>
        </p:nvSpPr>
        <p:spPr>
          <a:xfrm>
            <a:off x="1371600" y="469900"/>
            <a:ext cx="8648700" cy="1754326"/>
          </a:xfrm>
          <a:prstGeom prst="rect">
            <a:avLst/>
          </a:prstGeom>
          <a:solidFill>
            <a:srgbClr val="1E4E79"/>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5400" b="1" i="0" u="none" strike="noStrike" cap="none">
                <a:solidFill>
                  <a:srgbClr val="D5DBE5"/>
                </a:solidFill>
                <a:latin typeface="Calibri"/>
                <a:ea typeface="Calibri"/>
                <a:cs typeface="Calibri"/>
                <a:sym typeface="Calibri"/>
              </a:rPr>
              <a:t>Meet the Teacher</a:t>
            </a:r>
            <a:endParaRPr/>
          </a:p>
          <a:p>
            <a:pPr marL="0" marR="0" lvl="0" indent="0" algn="ctr" rtl="0">
              <a:spcBef>
                <a:spcPts val="0"/>
              </a:spcBef>
              <a:spcAft>
                <a:spcPts val="0"/>
              </a:spcAft>
              <a:buNone/>
            </a:pPr>
            <a:r>
              <a:rPr lang="en-GB" sz="5400" b="1" i="0" u="none" strike="noStrike" cap="none">
                <a:solidFill>
                  <a:srgbClr val="D5DBE5"/>
                </a:solidFill>
                <a:latin typeface="Calibri"/>
                <a:ea typeface="Calibri"/>
                <a:cs typeface="Calibri"/>
                <a:sym typeface="Calibri"/>
              </a:rPr>
              <a:t>Year </a:t>
            </a:r>
            <a:r>
              <a:rPr lang="en-GB" sz="5400" b="1">
                <a:solidFill>
                  <a:srgbClr val="D5DBE5"/>
                </a:solidFill>
                <a:latin typeface="Calibri"/>
                <a:ea typeface="Calibri"/>
                <a:cs typeface="Calibri"/>
                <a:sym typeface="Calibri"/>
              </a:rPr>
              <a:t>5   FOX</a:t>
            </a:r>
            <a:r>
              <a:rPr lang="en-GB" sz="5400" b="1" i="0" u="none" strike="noStrike" cap="none">
                <a:solidFill>
                  <a:srgbClr val="D5DBE5"/>
                </a:solidFill>
                <a:latin typeface="Calibri"/>
                <a:ea typeface="Calibri"/>
                <a:cs typeface="Calibri"/>
                <a:sym typeface="Calibri"/>
              </a:rPr>
              <a:t> CLASS - 2</a:t>
            </a:r>
            <a:r>
              <a:rPr lang="en-GB" sz="5400" b="1">
                <a:solidFill>
                  <a:srgbClr val="D5DBE5"/>
                </a:solidFill>
                <a:latin typeface="Calibri"/>
                <a:ea typeface="Calibri"/>
                <a:cs typeface="Calibri"/>
                <a:sym typeface="Calibri"/>
              </a:rPr>
              <a:t>0</a:t>
            </a:r>
            <a:r>
              <a:rPr lang="en-GB" sz="5400" b="1" i="0" u="none" strike="noStrike" cap="none">
                <a:solidFill>
                  <a:srgbClr val="D5DBE5"/>
                </a:solidFill>
                <a:latin typeface="Calibri"/>
                <a:ea typeface="Calibri"/>
                <a:cs typeface="Calibri"/>
                <a:sym typeface="Calibri"/>
              </a:rPr>
              <a:t>2</a:t>
            </a:r>
            <a:r>
              <a:rPr lang="en-GB" sz="5400" b="1">
                <a:solidFill>
                  <a:srgbClr val="D5DBE5"/>
                </a:solidFill>
                <a:latin typeface="Calibri"/>
                <a:ea typeface="Calibri"/>
                <a:cs typeface="Calibri"/>
                <a:sym typeface="Calibri"/>
              </a:rPr>
              <a:t>5</a:t>
            </a:r>
            <a:r>
              <a:rPr lang="en-GB" sz="5400" b="1" i="0" u="none" strike="noStrike" cap="none">
                <a:solidFill>
                  <a:srgbClr val="D5DBE5"/>
                </a:solidFill>
                <a:latin typeface="Calibri"/>
                <a:ea typeface="Calibri"/>
                <a:cs typeface="Calibri"/>
                <a:sym typeface="Calibri"/>
              </a:rPr>
              <a:t> </a:t>
            </a:r>
            <a:endParaRPr sz="5400" b="1" i="0" u="none" strike="noStrike" cap="none">
              <a:solidFill>
                <a:srgbClr val="D5DBE5"/>
              </a:solidFill>
              <a:latin typeface="Calibri"/>
              <a:ea typeface="Calibri"/>
              <a:cs typeface="Calibri"/>
              <a:sym typeface="Calibri"/>
            </a:endParaRPr>
          </a:p>
        </p:txBody>
      </p:sp>
      <p:pic>
        <p:nvPicPr>
          <p:cNvPr id="85" name="Google Shape;85;p13" descr="Vision Icon"/>
          <p:cNvPicPr preferRelativeResize="0"/>
          <p:nvPr/>
        </p:nvPicPr>
        <p:blipFill rotWithShape="1">
          <a:blip r:embed="rId3">
            <a:alphaModFix/>
          </a:blip>
          <a:srcRect/>
          <a:stretch/>
        </p:blipFill>
        <p:spPr>
          <a:xfrm>
            <a:off x="521853" y="2858299"/>
            <a:ext cx="3557303" cy="3557303"/>
          </a:xfrm>
          <a:prstGeom prst="rect">
            <a:avLst/>
          </a:prstGeom>
          <a:noFill/>
          <a:ln>
            <a:noFill/>
          </a:ln>
        </p:spPr>
      </p:pic>
      <p:pic>
        <p:nvPicPr>
          <p:cNvPr id="86" name="Google Shape;86;p13"/>
          <p:cNvPicPr preferRelativeResize="0"/>
          <p:nvPr/>
        </p:nvPicPr>
        <p:blipFill>
          <a:blip r:embed="rId4">
            <a:alphaModFix/>
          </a:blip>
          <a:stretch>
            <a:fillRect/>
          </a:stretch>
        </p:blipFill>
        <p:spPr>
          <a:xfrm>
            <a:off x="5320926" y="2537350"/>
            <a:ext cx="5360914" cy="39675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4"/>
          <p:cNvSpPr/>
          <p:nvPr/>
        </p:nvSpPr>
        <p:spPr>
          <a:xfrm>
            <a:off x="1371600" y="469900"/>
            <a:ext cx="8648700" cy="923330"/>
          </a:xfrm>
          <a:prstGeom prst="rect">
            <a:avLst/>
          </a:prstGeom>
          <a:solidFill>
            <a:srgbClr val="1E4E79"/>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5400" b="1" i="0" u="none" strike="noStrike" cap="none">
                <a:solidFill>
                  <a:srgbClr val="D5DBE5"/>
                </a:solidFill>
                <a:latin typeface="Calibri"/>
                <a:ea typeface="Calibri"/>
                <a:cs typeface="Calibri"/>
                <a:sym typeface="Calibri"/>
              </a:rPr>
              <a:t>Welcome to </a:t>
            </a:r>
            <a:r>
              <a:rPr lang="en-GB" sz="5400" b="1">
                <a:solidFill>
                  <a:srgbClr val="D5DBE5"/>
                </a:solidFill>
                <a:latin typeface="Calibri"/>
                <a:ea typeface="Calibri"/>
                <a:cs typeface="Calibri"/>
                <a:sym typeface="Calibri"/>
              </a:rPr>
              <a:t>FOX</a:t>
            </a:r>
            <a:r>
              <a:rPr lang="en-GB" sz="5400" b="1" i="0" u="none" strike="noStrike" cap="none">
                <a:solidFill>
                  <a:srgbClr val="D5DBE5"/>
                </a:solidFill>
                <a:latin typeface="Calibri"/>
                <a:ea typeface="Calibri"/>
                <a:cs typeface="Calibri"/>
                <a:sym typeface="Calibri"/>
              </a:rPr>
              <a:t> CLASS</a:t>
            </a:r>
            <a:endParaRPr sz="5400" b="1" i="0" u="none" strike="noStrike" cap="none">
              <a:solidFill>
                <a:srgbClr val="D5DBE5"/>
              </a:solidFill>
              <a:latin typeface="Calibri"/>
              <a:ea typeface="Calibri"/>
              <a:cs typeface="Calibri"/>
              <a:sym typeface="Calibri"/>
            </a:endParaRPr>
          </a:p>
        </p:txBody>
      </p:sp>
      <p:sp>
        <p:nvSpPr>
          <p:cNvPr id="92" name="Google Shape;92;p14"/>
          <p:cNvSpPr txBox="1"/>
          <p:nvPr/>
        </p:nvSpPr>
        <p:spPr>
          <a:xfrm>
            <a:off x="98100" y="4081990"/>
            <a:ext cx="12093900" cy="1939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a:solidFill>
                  <a:schemeClr val="dk1"/>
                </a:solidFill>
                <a:latin typeface="Comic Sans MS"/>
                <a:ea typeface="Comic Sans MS"/>
                <a:cs typeface="Comic Sans MS"/>
                <a:sym typeface="Comic Sans MS"/>
              </a:rPr>
              <a:t>Class teacher: Mrs Bev Casewell (Mon-Thurs) and Mrs Danielle Hollands (Thurs/Fri)</a:t>
            </a:r>
            <a:endParaRPr sz="2400" b="0" i="0" u="none" strike="noStrike" cap="none" dirty="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endParaRPr sz="2400" dirty="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r>
              <a:rPr lang="en-GB" sz="2400" dirty="0">
                <a:solidFill>
                  <a:schemeClr val="dk1"/>
                </a:solidFill>
                <a:latin typeface="Comic Sans MS"/>
                <a:ea typeface="Comic Sans MS"/>
                <a:cs typeface="Comic Sans MS"/>
                <a:sym typeface="Comic Sans MS"/>
              </a:rPr>
              <a:t>Support staff : Mrs Webb  (Mon and Tues) and Mrs </a:t>
            </a:r>
            <a:r>
              <a:rPr lang="en-GB" sz="2400" dirty="0" err="1">
                <a:solidFill>
                  <a:schemeClr val="dk1"/>
                </a:solidFill>
                <a:latin typeface="Comic Sans MS"/>
                <a:ea typeface="Comic Sans MS"/>
                <a:cs typeface="Comic Sans MS"/>
                <a:sym typeface="Comic Sans MS"/>
              </a:rPr>
              <a:t>Hoemke</a:t>
            </a:r>
            <a:r>
              <a:rPr lang="en-GB" sz="2400" dirty="0">
                <a:solidFill>
                  <a:schemeClr val="dk1"/>
                </a:solidFill>
                <a:latin typeface="Comic Sans MS"/>
                <a:ea typeface="Comic Sans MS"/>
                <a:cs typeface="Comic Sans MS"/>
                <a:sym typeface="Comic Sans MS"/>
              </a:rPr>
              <a:t> (Weds - Fri)</a:t>
            </a:r>
            <a:endParaRPr sz="2400" dirty="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r>
              <a:rPr lang="en-GB" sz="2400" dirty="0">
                <a:solidFill>
                  <a:schemeClr val="dk1"/>
                </a:solidFill>
                <a:latin typeface="Comic Sans MS"/>
                <a:ea typeface="Comic Sans MS"/>
                <a:cs typeface="Comic Sans MS"/>
                <a:sym typeface="Comic Sans MS"/>
              </a:rPr>
              <a:t>Additional staff: Mrs Fairbairn and Mrs </a:t>
            </a:r>
            <a:r>
              <a:rPr lang="en-GB" sz="2400" dirty="0" err="1">
                <a:solidFill>
                  <a:schemeClr val="dk1"/>
                </a:solidFill>
                <a:latin typeface="Comic Sans MS"/>
                <a:ea typeface="Comic Sans MS"/>
                <a:cs typeface="Comic Sans MS"/>
                <a:sym typeface="Comic Sans MS"/>
              </a:rPr>
              <a:t>Askin</a:t>
            </a:r>
            <a:endParaRPr dirty="0"/>
          </a:p>
          <a:p>
            <a:pPr marL="0" marR="0" lvl="0" indent="0" algn="l" rtl="0">
              <a:spcBef>
                <a:spcPts val="0"/>
              </a:spcBef>
              <a:spcAft>
                <a:spcPts val="0"/>
              </a:spcAft>
              <a:buNone/>
            </a:pPr>
            <a:endParaRPr sz="2400" b="1" dirty="0">
              <a:solidFill>
                <a:schemeClr val="dk1"/>
              </a:solidFill>
              <a:latin typeface="Comic Sans MS"/>
              <a:ea typeface="Comic Sans MS"/>
              <a:cs typeface="Comic Sans MS"/>
              <a:sym typeface="Comic Sans MS"/>
            </a:endParaRPr>
          </a:p>
        </p:txBody>
      </p:sp>
      <p:pic>
        <p:nvPicPr>
          <p:cNvPr id="93" name="Google Shape;93;p14"/>
          <p:cNvPicPr preferRelativeResize="0"/>
          <p:nvPr/>
        </p:nvPicPr>
        <p:blipFill rotWithShape="1">
          <a:blip r:embed="rId3">
            <a:alphaModFix/>
          </a:blip>
          <a:srcRect/>
          <a:stretch/>
        </p:blipFill>
        <p:spPr>
          <a:xfrm>
            <a:off x="681174" y="1573968"/>
            <a:ext cx="2127105" cy="2267938"/>
          </a:xfrm>
          <a:prstGeom prst="rect">
            <a:avLst/>
          </a:prstGeom>
          <a:noFill/>
          <a:ln>
            <a:noFill/>
          </a:ln>
        </p:spPr>
      </p:pic>
      <p:pic>
        <p:nvPicPr>
          <p:cNvPr id="94" name="Google Shape;94;p14"/>
          <p:cNvPicPr preferRelativeResize="0"/>
          <p:nvPr/>
        </p:nvPicPr>
        <p:blipFill rotWithShape="1">
          <a:blip r:embed="rId4">
            <a:alphaModFix/>
          </a:blip>
          <a:srcRect/>
          <a:stretch/>
        </p:blipFill>
        <p:spPr>
          <a:xfrm>
            <a:off x="2953062" y="1573968"/>
            <a:ext cx="2159804" cy="2138798"/>
          </a:xfrm>
          <a:prstGeom prst="rect">
            <a:avLst/>
          </a:prstGeom>
          <a:noFill/>
          <a:ln>
            <a:noFill/>
          </a:ln>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17193" y="1633314"/>
            <a:ext cx="1966298" cy="2208592"/>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21780" y="1590570"/>
            <a:ext cx="1751039" cy="2251336"/>
          </a:xfrm>
          <a:prstGeom prst="rect">
            <a:avLst/>
          </a:prstGeom>
        </p:spPr>
      </p:pic>
      <p:pic>
        <p:nvPicPr>
          <p:cNvPr id="4" name="Picture 3"/>
          <p:cNvPicPr>
            <a:picLocks noChangeAspect="1"/>
          </p:cNvPicPr>
          <p:nvPr/>
        </p:nvPicPr>
        <p:blipFill>
          <a:blip r:embed="rId7"/>
          <a:stretch>
            <a:fillRect/>
          </a:stretch>
        </p:blipFill>
        <p:spPr>
          <a:xfrm>
            <a:off x="11010634" y="5420341"/>
            <a:ext cx="1034821" cy="1281659"/>
          </a:xfrm>
          <a:prstGeom prst="rect">
            <a:avLst/>
          </a:prstGeom>
        </p:spPr>
      </p:pic>
      <p:pic>
        <p:nvPicPr>
          <p:cNvPr id="5" name="Picture 4"/>
          <p:cNvPicPr>
            <a:picLocks noChangeAspect="1"/>
          </p:cNvPicPr>
          <p:nvPr/>
        </p:nvPicPr>
        <p:blipFill rotWithShape="1">
          <a:blip r:embed="rId8">
            <a:extLst>
              <a:ext uri="{28A0092B-C50C-407E-A947-70E740481C1C}">
                <a14:useLocalDpi xmlns:a14="http://schemas.microsoft.com/office/drawing/2010/main" val="0"/>
              </a:ext>
            </a:extLst>
          </a:blip>
          <a:srcRect b="18494"/>
          <a:stretch/>
        </p:blipFill>
        <p:spPr>
          <a:xfrm>
            <a:off x="9623685" y="5393642"/>
            <a:ext cx="1062682" cy="1352041"/>
          </a:xfrm>
          <a:prstGeom prst="rect">
            <a:avLst/>
          </a:prstGeom>
        </p:spPr>
      </p:pic>
    </p:spTree>
    <p:extLst>
      <p:ext uri="{BB962C8B-B14F-4D97-AF65-F5344CB8AC3E}">
        <p14:creationId xmlns:p14="http://schemas.microsoft.com/office/powerpoint/2010/main" val="1386940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pic>
        <p:nvPicPr>
          <p:cNvPr id="99" name="Google Shape;99;p15"/>
          <p:cNvPicPr preferRelativeResize="0"/>
          <p:nvPr/>
        </p:nvPicPr>
        <p:blipFill rotWithShape="1">
          <a:blip r:embed="rId3">
            <a:alphaModFix/>
          </a:blip>
          <a:srcRect l="19741" r="23365"/>
          <a:stretch/>
        </p:blipFill>
        <p:spPr>
          <a:xfrm>
            <a:off x="4217413" y="1508900"/>
            <a:ext cx="3757174" cy="4685175"/>
          </a:xfrm>
          <a:prstGeom prst="rect">
            <a:avLst/>
          </a:prstGeom>
          <a:noFill/>
          <a:ln>
            <a:noFill/>
          </a:ln>
        </p:spPr>
      </p:pic>
      <p:sp>
        <p:nvSpPr>
          <p:cNvPr id="100" name="Google Shape;100;p15"/>
          <p:cNvSpPr txBox="1"/>
          <p:nvPr/>
        </p:nvSpPr>
        <p:spPr>
          <a:xfrm>
            <a:off x="3266800" y="150900"/>
            <a:ext cx="6609000" cy="124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900">
                <a:solidFill>
                  <a:schemeClr val="dk1"/>
                </a:solidFill>
                <a:latin typeface="Calibri"/>
                <a:ea typeface="Calibri"/>
                <a:cs typeface="Calibri"/>
                <a:sym typeface="Calibri"/>
              </a:rPr>
              <a:t>Our class characteristics </a:t>
            </a:r>
            <a:endParaRPr sz="4900">
              <a:solidFill>
                <a:schemeClr val="dk1"/>
              </a:solidFill>
              <a:latin typeface="Calibri"/>
              <a:ea typeface="Calibri"/>
              <a:cs typeface="Calibri"/>
              <a:sym typeface="Calibri"/>
            </a:endParaRPr>
          </a:p>
        </p:txBody>
      </p:sp>
      <p:sp>
        <p:nvSpPr>
          <p:cNvPr id="101" name="Google Shape;101;p15"/>
          <p:cNvSpPr txBox="1"/>
          <p:nvPr/>
        </p:nvSpPr>
        <p:spPr>
          <a:xfrm>
            <a:off x="1076250" y="1551800"/>
            <a:ext cx="2703300" cy="110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dirty="0">
                <a:solidFill>
                  <a:schemeClr val="dk1"/>
                </a:solidFill>
                <a:latin typeface="Calibri"/>
                <a:ea typeface="Calibri"/>
                <a:cs typeface="Calibri"/>
                <a:sym typeface="Calibri"/>
              </a:rPr>
              <a:t>persevering</a:t>
            </a:r>
            <a:endParaRPr sz="2800" dirty="0">
              <a:solidFill>
                <a:schemeClr val="dk1"/>
              </a:solidFill>
              <a:latin typeface="Calibri"/>
              <a:ea typeface="Calibri"/>
              <a:cs typeface="Calibri"/>
              <a:sym typeface="Calibri"/>
            </a:endParaRPr>
          </a:p>
        </p:txBody>
      </p:sp>
      <p:sp>
        <p:nvSpPr>
          <p:cNvPr id="102" name="Google Shape;102;p15"/>
          <p:cNvSpPr txBox="1"/>
          <p:nvPr/>
        </p:nvSpPr>
        <p:spPr>
          <a:xfrm>
            <a:off x="8234600" y="1301525"/>
            <a:ext cx="2828400" cy="65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a:solidFill>
                  <a:schemeClr val="dk1"/>
                </a:solidFill>
                <a:latin typeface="Calibri"/>
                <a:ea typeface="Calibri"/>
                <a:cs typeface="Calibri"/>
                <a:sym typeface="Calibri"/>
              </a:rPr>
              <a:t> great problem solvers</a:t>
            </a:r>
            <a:endParaRPr sz="2800">
              <a:solidFill>
                <a:schemeClr val="dk1"/>
              </a:solidFill>
              <a:latin typeface="Calibri"/>
              <a:ea typeface="Calibri"/>
              <a:cs typeface="Calibri"/>
              <a:sym typeface="Calibri"/>
            </a:endParaRPr>
          </a:p>
        </p:txBody>
      </p:sp>
      <p:sp>
        <p:nvSpPr>
          <p:cNvPr id="103" name="Google Shape;103;p15"/>
          <p:cNvSpPr txBox="1"/>
          <p:nvPr/>
        </p:nvSpPr>
        <p:spPr>
          <a:xfrm>
            <a:off x="8409800" y="2903375"/>
            <a:ext cx="2703300" cy="9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a:solidFill>
                  <a:schemeClr val="dk1"/>
                </a:solidFill>
                <a:latin typeface="Calibri"/>
                <a:ea typeface="Calibri"/>
                <a:cs typeface="Calibri"/>
                <a:sym typeface="Calibri"/>
              </a:rPr>
              <a:t>intelligent</a:t>
            </a:r>
            <a:endParaRPr sz="2800">
              <a:solidFill>
                <a:schemeClr val="dk1"/>
              </a:solidFill>
              <a:latin typeface="Calibri"/>
              <a:ea typeface="Calibri"/>
              <a:cs typeface="Calibri"/>
              <a:sym typeface="Calibri"/>
            </a:endParaRPr>
          </a:p>
        </p:txBody>
      </p:sp>
      <p:sp>
        <p:nvSpPr>
          <p:cNvPr id="104" name="Google Shape;104;p15"/>
          <p:cNvSpPr txBox="1"/>
          <p:nvPr/>
        </p:nvSpPr>
        <p:spPr>
          <a:xfrm>
            <a:off x="1429500" y="3771938"/>
            <a:ext cx="107625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800">
                <a:solidFill>
                  <a:schemeClr val="dk1"/>
                </a:solidFill>
                <a:latin typeface="Calibri"/>
                <a:ea typeface="Calibri"/>
                <a:cs typeface="Calibri"/>
                <a:sym typeface="Calibri"/>
              </a:rPr>
              <a:t>focused</a:t>
            </a:r>
            <a:endParaRPr sz="2800">
              <a:solidFill>
                <a:schemeClr val="dk1"/>
              </a:solidFill>
              <a:latin typeface="Calibri"/>
              <a:ea typeface="Calibri"/>
              <a:cs typeface="Calibri"/>
              <a:sym typeface="Calibri"/>
            </a:endParaRPr>
          </a:p>
        </p:txBody>
      </p:sp>
      <p:sp>
        <p:nvSpPr>
          <p:cNvPr id="105" name="Google Shape;105;p15"/>
          <p:cNvSpPr txBox="1"/>
          <p:nvPr/>
        </p:nvSpPr>
        <p:spPr>
          <a:xfrm>
            <a:off x="951100" y="5005850"/>
            <a:ext cx="2703300" cy="9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a:solidFill>
                  <a:schemeClr val="dk1"/>
                </a:solidFill>
                <a:latin typeface="Calibri"/>
                <a:ea typeface="Calibri"/>
                <a:cs typeface="Calibri"/>
                <a:sym typeface="Calibri"/>
              </a:rPr>
              <a:t>agile thinkers</a:t>
            </a:r>
            <a:endParaRPr sz="2800">
              <a:solidFill>
                <a:schemeClr val="dk1"/>
              </a:solidFill>
              <a:latin typeface="Calibri"/>
              <a:ea typeface="Calibri"/>
              <a:cs typeface="Calibri"/>
              <a:sym typeface="Calibri"/>
            </a:endParaRPr>
          </a:p>
        </p:txBody>
      </p:sp>
      <p:sp>
        <p:nvSpPr>
          <p:cNvPr id="106" name="Google Shape;106;p15"/>
          <p:cNvSpPr txBox="1"/>
          <p:nvPr/>
        </p:nvSpPr>
        <p:spPr>
          <a:xfrm>
            <a:off x="8309700" y="4505250"/>
            <a:ext cx="3303900" cy="750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dirty="0">
                <a:solidFill>
                  <a:schemeClr val="dk1"/>
                </a:solidFill>
                <a:latin typeface="Calibri"/>
                <a:ea typeface="Calibri"/>
                <a:cs typeface="Calibri"/>
                <a:sym typeface="Calibri"/>
              </a:rPr>
              <a:t>resourceful</a:t>
            </a:r>
            <a:endParaRPr sz="2800" dirty="0">
              <a:solidFill>
                <a:schemeClr val="dk1"/>
              </a:solidFill>
              <a:latin typeface="Calibri"/>
              <a:ea typeface="Calibri"/>
              <a:cs typeface="Calibri"/>
              <a:sym typeface="Calibri"/>
            </a:endParaRPr>
          </a:p>
        </p:txBody>
      </p:sp>
      <p:sp>
        <p:nvSpPr>
          <p:cNvPr id="107" name="Google Shape;107;p15"/>
          <p:cNvSpPr txBox="1"/>
          <p:nvPr/>
        </p:nvSpPr>
        <p:spPr>
          <a:xfrm>
            <a:off x="8459875" y="5906900"/>
            <a:ext cx="1927200" cy="615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a:solidFill>
                  <a:schemeClr val="dk1"/>
                </a:solidFill>
                <a:latin typeface="Calibri"/>
                <a:ea typeface="Calibri"/>
                <a:cs typeface="Calibri"/>
                <a:sym typeface="Calibri"/>
              </a:rPr>
              <a:t>courageous</a:t>
            </a:r>
            <a:endParaRPr sz="2800">
              <a:solidFill>
                <a:schemeClr val="dk1"/>
              </a:solidFill>
              <a:latin typeface="Calibri"/>
              <a:ea typeface="Calibri"/>
              <a:cs typeface="Calibri"/>
              <a:sym typeface="Calibri"/>
            </a:endParaRPr>
          </a:p>
        </p:txBody>
      </p:sp>
      <p:sp>
        <p:nvSpPr>
          <p:cNvPr id="108" name="Google Shape;108;p15"/>
          <p:cNvSpPr txBox="1"/>
          <p:nvPr/>
        </p:nvSpPr>
        <p:spPr>
          <a:xfrm>
            <a:off x="3454025" y="6207250"/>
            <a:ext cx="3479100" cy="615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a:solidFill>
                  <a:schemeClr val="dk1"/>
                </a:solidFill>
                <a:latin typeface="Calibri"/>
                <a:ea typeface="Calibri"/>
                <a:cs typeface="Calibri"/>
                <a:sym typeface="Calibri"/>
              </a:rPr>
              <a:t>determined</a:t>
            </a:r>
            <a:endParaRPr sz="2800">
              <a:solidFill>
                <a:schemeClr val="dk1"/>
              </a:solidFill>
              <a:latin typeface="Calibri"/>
              <a:ea typeface="Calibri"/>
              <a:cs typeface="Calibri"/>
              <a:sym typeface="Calibri"/>
            </a:endParaRPr>
          </a:p>
        </p:txBody>
      </p:sp>
      <p:sp>
        <p:nvSpPr>
          <p:cNvPr id="3" name="TextBox 2"/>
          <p:cNvSpPr txBox="1"/>
          <p:nvPr/>
        </p:nvSpPr>
        <p:spPr>
          <a:xfrm>
            <a:off x="9102436" y="3771938"/>
            <a:ext cx="1704109" cy="584775"/>
          </a:xfrm>
          <a:prstGeom prst="rect">
            <a:avLst/>
          </a:prstGeom>
          <a:noFill/>
        </p:spPr>
        <p:txBody>
          <a:bodyPr wrap="square" rtlCol="0">
            <a:spAutoFit/>
          </a:bodyPr>
          <a:lstStyle/>
          <a:p>
            <a:r>
              <a:rPr lang="en-GB" sz="3200" dirty="0"/>
              <a:t>quiet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6"/>
          <p:cNvSpPr txBox="1"/>
          <p:nvPr/>
        </p:nvSpPr>
        <p:spPr>
          <a:xfrm>
            <a:off x="2057400" y="391886"/>
            <a:ext cx="8539843"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b="1">
                <a:solidFill>
                  <a:schemeClr val="dk1"/>
                </a:solidFill>
                <a:latin typeface="Comic Sans MS"/>
                <a:ea typeface="Comic Sans MS"/>
                <a:cs typeface="Comic Sans MS"/>
                <a:sym typeface="Comic Sans MS"/>
              </a:rPr>
              <a:t> Zones of Regulation </a:t>
            </a:r>
            <a:endParaRPr sz="4400" b="1">
              <a:solidFill>
                <a:schemeClr val="dk1"/>
              </a:solidFill>
              <a:latin typeface="Comic Sans MS"/>
              <a:ea typeface="Comic Sans MS"/>
              <a:cs typeface="Comic Sans MS"/>
              <a:sym typeface="Comic Sans MS"/>
            </a:endParaRPr>
          </a:p>
        </p:txBody>
      </p:sp>
      <p:sp>
        <p:nvSpPr>
          <p:cNvPr id="114" name="Google Shape;114;p16"/>
          <p:cNvSpPr txBox="1"/>
          <p:nvPr/>
        </p:nvSpPr>
        <p:spPr>
          <a:xfrm>
            <a:off x="5306786" y="2498272"/>
            <a:ext cx="56986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Zones of Regulation </a:t>
            </a:r>
            <a:endParaRPr sz="1800">
              <a:solidFill>
                <a:schemeClr val="dk1"/>
              </a:solidFill>
              <a:latin typeface="Calibri"/>
              <a:ea typeface="Calibri"/>
              <a:cs typeface="Calibri"/>
              <a:sym typeface="Calibri"/>
            </a:endParaRPr>
          </a:p>
        </p:txBody>
      </p:sp>
      <p:pic>
        <p:nvPicPr>
          <p:cNvPr id="115" name="Google Shape;115;p16"/>
          <p:cNvPicPr preferRelativeResize="0"/>
          <p:nvPr/>
        </p:nvPicPr>
        <p:blipFill rotWithShape="1">
          <a:blip r:embed="rId3">
            <a:alphaModFix/>
          </a:blip>
          <a:srcRect/>
          <a:stretch/>
        </p:blipFill>
        <p:spPr>
          <a:xfrm>
            <a:off x="2057400" y="1161327"/>
            <a:ext cx="8153400" cy="3729987"/>
          </a:xfrm>
          <a:prstGeom prst="rect">
            <a:avLst/>
          </a:prstGeom>
          <a:noFill/>
          <a:ln>
            <a:noFill/>
          </a:ln>
        </p:spPr>
      </p:pic>
      <p:sp>
        <p:nvSpPr>
          <p:cNvPr id="116" name="Google Shape;116;p16"/>
          <p:cNvSpPr txBox="1"/>
          <p:nvPr/>
        </p:nvSpPr>
        <p:spPr>
          <a:xfrm>
            <a:off x="783771" y="5196114"/>
            <a:ext cx="10638972"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a:solidFill>
                  <a:schemeClr val="dk1"/>
                </a:solidFill>
                <a:latin typeface="Comic Sans MS"/>
                <a:ea typeface="Comic Sans MS"/>
                <a:cs typeface="Comic Sans MS"/>
                <a:sym typeface="Comic Sans MS"/>
              </a:rPr>
              <a:t>Children will be reminded of our strategies to self-regulate so that  they can manage their emotions and behaviour. This will enable everyone to be in the appropriate zone for learning and for having a good day at school. </a:t>
            </a:r>
            <a:endParaRPr/>
          </a:p>
          <a:p>
            <a:pPr marL="0" marR="0" lvl="0" indent="0" algn="ctr" rtl="0">
              <a:spcBef>
                <a:spcPts val="0"/>
              </a:spcBef>
              <a:spcAft>
                <a:spcPts val="0"/>
              </a:spcAft>
              <a:buNone/>
            </a:pPr>
            <a:r>
              <a:rPr lang="en-GB" sz="2000">
                <a:solidFill>
                  <a:schemeClr val="dk1"/>
                </a:solidFill>
                <a:latin typeface="Comic Sans MS"/>
                <a:ea typeface="Comic Sans MS"/>
                <a:cs typeface="Comic Sans MS"/>
                <a:sym typeface="Comic Sans MS"/>
              </a:rPr>
              <a:t>You may want to refer to these zones at home too!</a:t>
            </a:r>
            <a:endParaRPr sz="2000">
              <a:solidFill>
                <a:schemeClr val="dk1"/>
              </a:solidFill>
              <a:latin typeface="Comic Sans MS"/>
              <a:ea typeface="Comic Sans MS"/>
              <a:cs typeface="Comic Sans MS"/>
              <a:sym typeface="Comic Sans M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p:nvPr/>
        </p:nvSpPr>
        <p:spPr>
          <a:xfrm>
            <a:off x="462498" y="669591"/>
            <a:ext cx="9470572"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5400">
              <a:solidFill>
                <a:schemeClr val="dk1"/>
              </a:solidFill>
              <a:latin typeface="Comic Sans MS"/>
              <a:ea typeface="Comic Sans MS"/>
              <a:cs typeface="Comic Sans MS"/>
              <a:sym typeface="Comic Sans MS"/>
            </a:endParaRPr>
          </a:p>
        </p:txBody>
      </p:sp>
      <p:sp>
        <p:nvSpPr>
          <p:cNvPr id="122" name="Google Shape;122;p17"/>
          <p:cNvSpPr/>
          <p:nvPr/>
        </p:nvSpPr>
        <p:spPr>
          <a:xfrm>
            <a:off x="471650" y="350425"/>
            <a:ext cx="11065500" cy="58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3500">
                <a:solidFill>
                  <a:schemeClr val="dk1"/>
                </a:solidFill>
                <a:latin typeface="Comic Sans MS"/>
                <a:ea typeface="Comic Sans MS"/>
                <a:cs typeface="Comic Sans MS"/>
                <a:sym typeface="Comic Sans MS"/>
              </a:rPr>
              <a:t>What will the children be learning about this year? </a:t>
            </a:r>
            <a:endParaRPr sz="3500">
              <a:solidFill>
                <a:schemeClr val="dk1"/>
              </a:solidFill>
              <a:latin typeface="Comic Sans MS"/>
              <a:ea typeface="Comic Sans MS"/>
              <a:cs typeface="Comic Sans MS"/>
              <a:sym typeface="Comic Sans MS"/>
            </a:endParaRPr>
          </a:p>
        </p:txBody>
      </p:sp>
      <p:sp>
        <p:nvSpPr>
          <p:cNvPr id="123" name="Google Shape;123;p17" descr="Earthquakes Clipart Photo Image - volcano - Classroom Clipart"/>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4" name="Google Shape;124;p17" descr="River Stock Illustrations – 244,823 River Stock Illustrations, Vectors &amp;  Clipart - Dreamstime"/>
          <p:cNvSpPr/>
          <p:nvPr/>
        </p:nvSpPr>
        <p:spPr>
          <a:xfrm>
            <a:off x="307975" y="7937"/>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5" name="Google Shape;125;p17" descr="Roman Centurion"/>
          <p:cNvSpPr/>
          <p:nvPr/>
        </p:nvSpPr>
        <p:spPr>
          <a:xfrm>
            <a:off x="460375" y="160337"/>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6" name="Google Shape;126;p17"/>
          <p:cNvSpPr txBox="1"/>
          <p:nvPr/>
        </p:nvSpPr>
        <p:spPr>
          <a:xfrm>
            <a:off x="1250150" y="1375225"/>
            <a:ext cx="2286000" cy="67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200" b="1">
                <a:solidFill>
                  <a:schemeClr val="dk1"/>
                </a:solidFill>
                <a:latin typeface="Calibri"/>
                <a:ea typeface="Calibri"/>
                <a:cs typeface="Calibri"/>
                <a:sym typeface="Calibri"/>
              </a:rPr>
              <a:t>Tudors </a:t>
            </a:r>
            <a:endParaRPr sz="4200" b="1">
              <a:solidFill>
                <a:schemeClr val="dk1"/>
              </a:solidFill>
              <a:latin typeface="Calibri"/>
              <a:ea typeface="Calibri"/>
              <a:cs typeface="Calibri"/>
              <a:sym typeface="Calibri"/>
            </a:endParaRPr>
          </a:p>
        </p:txBody>
      </p:sp>
      <p:sp>
        <p:nvSpPr>
          <p:cNvPr id="127" name="Google Shape;127;p17"/>
          <p:cNvSpPr txBox="1"/>
          <p:nvPr/>
        </p:nvSpPr>
        <p:spPr>
          <a:xfrm>
            <a:off x="7468775" y="1196425"/>
            <a:ext cx="2643300" cy="85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100" b="1">
                <a:solidFill>
                  <a:schemeClr val="dk1"/>
                </a:solidFill>
                <a:latin typeface="Calibri"/>
                <a:ea typeface="Calibri"/>
                <a:cs typeface="Calibri"/>
                <a:sym typeface="Calibri"/>
              </a:rPr>
              <a:t>Greeks </a:t>
            </a:r>
            <a:endParaRPr sz="4100" b="1">
              <a:solidFill>
                <a:schemeClr val="dk1"/>
              </a:solidFill>
              <a:latin typeface="Calibri"/>
              <a:ea typeface="Calibri"/>
              <a:cs typeface="Calibri"/>
              <a:sym typeface="Calibri"/>
            </a:endParaRPr>
          </a:p>
        </p:txBody>
      </p:sp>
      <p:sp>
        <p:nvSpPr>
          <p:cNvPr id="128" name="Google Shape;128;p17"/>
          <p:cNvSpPr txBox="1"/>
          <p:nvPr/>
        </p:nvSpPr>
        <p:spPr>
          <a:xfrm>
            <a:off x="2821775" y="4000500"/>
            <a:ext cx="2018100" cy="75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800">
              <a:solidFill>
                <a:schemeClr val="dk1"/>
              </a:solidFill>
              <a:latin typeface="Calibri"/>
              <a:ea typeface="Calibri"/>
              <a:cs typeface="Calibri"/>
              <a:sym typeface="Calibri"/>
            </a:endParaRPr>
          </a:p>
        </p:txBody>
      </p:sp>
      <p:sp>
        <p:nvSpPr>
          <p:cNvPr id="129" name="Google Shape;129;p17"/>
          <p:cNvSpPr txBox="1"/>
          <p:nvPr/>
        </p:nvSpPr>
        <p:spPr>
          <a:xfrm>
            <a:off x="1535900" y="4158600"/>
            <a:ext cx="3179100" cy="67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600" b="1">
                <a:solidFill>
                  <a:schemeClr val="dk1"/>
                </a:solidFill>
                <a:latin typeface="Calibri"/>
                <a:ea typeface="Calibri"/>
                <a:cs typeface="Calibri"/>
                <a:sym typeface="Calibri"/>
              </a:rPr>
              <a:t>Mountains</a:t>
            </a:r>
            <a:endParaRPr sz="3600" b="1">
              <a:solidFill>
                <a:schemeClr val="dk1"/>
              </a:solidFill>
              <a:latin typeface="Calibri"/>
              <a:ea typeface="Calibri"/>
              <a:cs typeface="Calibri"/>
              <a:sym typeface="Calibri"/>
            </a:endParaRPr>
          </a:p>
        </p:txBody>
      </p:sp>
      <p:sp>
        <p:nvSpPr>
          <p:cNvPr id="130" name="Google Shape;130;p17"/>
          <p:cNvSpPr txBox="1"/>
          <p:nvPr/>
        </p:nvSpPr>
        <p:spPr>
          <a:xfrm>
            <a:off x="5393525" y="3913800"/>
            <a:ext cx="4375500" cy="92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300" b="1">
                <a:solidFill>
                  <a:schemeClr val="dk1"/>
                </a:solidFill>
                <a:latin typeface="Calibri"/>
                <a:ea typeface="Calibri"/>
                <a:cs typeface="Calibri"/>
                <a:sym typeface="Calibri"/>
              </a:rPr>
              <a:t>Earth and Space</a:t>
            </a:r>
            <a:endParaRPr sz="3300" b="1">
              <a:solidFill>
                <a:schemeClr val="dk1"/>
              </a:solidFill>
              <a:latin typeface="Calibri"/>
              <a:ea typeface="Calibri"/>
              <a:cs typeface="Calibri"/>
              <a:sym typeface="Calibri"/>
            </a:endParaRPr>
          </a:p>
        </p:txBody>
      </p:sp>
      <p:pic>
        <p:nvPicPr>
          <p:cNvPr id="131" name="Google Shape;131;p17"/>
          <p:cNvPicPr preferRelativeResize="0"/>
          <p:nvPr/>
        </p:nvPicPr>
        <p:blipFill>
          <a:blip r:embed="rId3">
            <a:alphaModFix/>
          </a:blip>
          <a:stretch>
            <a:fillRect/>
          </a:stretch>
        </p:blipFill>
        <p:spPr>
          <a:xfrm>
            <a:off x="460375" y="2381775"/>
            <a:ext cx="3286125" cy="1276350"/>
          </a:xfrm>
          <a:prstGeom prst="rect">
            <a:avLst/>
          </a:prstGeom>
          <a:noFill/>
          <a:ln>
            <a:noFill/>
          </a:ln>
        </p:spPr>
      </p:pic>
      <p:pic>
        <p:nvPicPr>
          <p:cNvPr id="132" name="Google Shape;132;p17"/>
          <p:cNvPicPr preferRelativeResize="0"/>
          <p:nvPr/>
        </p:nvPicPr>
        <p:blipFill>
          <a:blip r:embed="rId4">
            <a:alphaModFix/>
          </a:blip>
          <a:stretch>
            <a:fillRect/>
          </a:stretch>
        </p:blipFill>
        <p:spPr>
          <a:xfrm>
            <a:off x="4857750" y="1047775"/>
            <a:ext cx="2476500" cy="1333500"/>
          </a:xfrm>
          <a:prstGeom prst="rect">
            <a:avLst/>
          </a:prstGeom>
          <a:noFill/>
          <a:ln>
            <a:noFill/>
          </a:ln>
        </p:spPr>
      </p:pic>
      <p:pic>
        <p:nvPicPr>
          <p:cNvPr id="133" name="Google Shape;133;p17"/>
          <p:cNvPicPr preferRelativeResize="0"/>
          <p:nvPr/>
        </p:nvPicPr>
        <p:blipFill>
          <a:blip r:embed="rId5">
            <a:alphaModFix/>
          </a:blip>
          <a:stretch>
            <a:fillRect/>
          </a:stretch>
        </p:blipFill>
        <p:spPr>
          <a:xfrm>
            <a:off x="9695675" y="1076350"/>
            <a:ext cx="1943100" cy="1276350"/>
          </a:xfrm>
          <a:prstGeom prst="rect">
            <a:avLst/>
          </a:prstGeom>
          <a:noFill/>
          <a:ln>
            <a:noFill/>
          </a:ln>
        </p:spPr>
      </p:pic>
      <p:pic>
        <p:nvPicPr>
          <p:cNvPr id="134" name="Google Shape;134;p17"/>
          <p:cNvPicPr preferRelativeResize="0"/>
          <p:nvPr/>
        </p:nvPicPr>
        <p:blipFill>
          <a:blip r:embed="rId6">
            <a:alphaModFix/>
          </a:blip>
          <a:stretch>
            <a:fillRect/>
          </a:stretch>
        </p:blipFill>
        <p:spPr>
          <a:xfrm>
            <a:off x="6760375" y="4750500"/>
            <a:ext cx="3493322" cy="1606125"/>
          </a:xfrm>
          <a:prstGeom prst="rect">
            <a:avLst/>
          </a:prstGeom>
          <a:noFill/>
          <a:ln>
            <a:noFill/>
          </a:ln>
        </p:spPr>
      </p:pic>
      <p:pic>
        <p:nvPicPr>
          <p:cNvPr id="135" name="Google Shape;135;p17"/>
          <p:cNvPicPr preferRelativeResize="0"/>
          <p:nvPr/>
        </p:nvPicPr>
        <p:blipFill>
          <a:blip r:embed="rId7">
            <a:alphaModFix/>
          </a:blip>
          <a:stretch>
            <a:fillRect/>
          </a:stretch>
        </p:blipFill>
        <p:spPr>
          <a:xfrm>
            <a:off x="2045500" y="4858238"/>
            <a:ext cx="2000250" cy="1390650"/>
          </a:xfrm>
          <a:prstGeom prst="rect">
            <a:avLst/>
          </a:prstGeom>
          <a:noFill/>
          <a:ln>
            <a:noFill/>
          </a:ln>
        </p:spPr>
      </p:pic>
      <p:sp>
        <p:nvSpPr>
          <p:cNvPr id="2" name="TextBox 1">
            <a:extLst>
              <a:ext uri="{FF2B5EF4-FFF2-40B4-BE49-F238E27FC236}">
                <a16:creationId xmlns:a16="http://schemas.microsoft.com/office/drawing/2014/main" id="{2E3EB58F-13BF-BD8E-1EC6-6A6EBBDB5DF8}"/>
              </a:ext>
            </a:extLst>
          </p:cNvPr>
          <p:cNvSpPr txBox="1"/>
          <p:nvPr/>
        </p:nvSpPr>
        <p:spPr>
          <a:xfrm>
            <a:off x="8184574" y="2990300"/>
            <a:ext cx="4138246" cy="584775"/>
          </a:xfrm>
          <a:prstGeom prst="rect">
            <a:avLst/>
          </a:prstGeom>
          <a:noFill/>
        </p:spPr>
        <p:txBody>
          <a:bodyPr wrap="square" rtlCol="0">
            <a:spAutoFit/>
          </a:bodyPr>
          <a:lstStyle/>
          <a:p>
            <a:r>
              <a:rPr lang="en-GB" sz="3200" b="1" dirty="0"/>
              <a:t>Life Cycles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8"/>
          <p:cNvSpPr txBox="1"/>
          <p:nvPr/>
        </p:nvSpPr>
        <p:spPr>
          <a:xfrm>
            <a:off x="1741714" y="232229"/>
            <a:ext cx="7968300" cy="15699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a:solidFill>
                  <a:schemeClr val="dk1"/>
                </a:solidFill>
                <a:latin typeface="Calibri"/>
                <a:ea typeface="Calibri"/>
                <a:cs typeface="Calibri"/>
                <a:sym typeface="Calibri"/>
              </a:rPr>
              <a:t>You can also find out more by referring on the Year 5 Whole Year Curriculum Map on the website </a:t>
            </a:r>
            <a:endParaRPr sz="3200" dirty="0">
              <a:solidFill>
                <a:schemeClr val="dk1"/>
              </a:solidFill>
              <a:latin typeface="Calibri"/>
              <a:ea typeface="Calibri"/>
              <a:cs typeface="Calibri"/>
              <a:sym typeface="Calibri"/>
            </a:endParaRPr>
          </a:p>
        </p:txBody>
      </p:sp>
      <p:pic>
        <p:nvPicPr>
          <p:cNvPr id="142" name="Google Shape;142;p18"/>
          <p:cNvPicPr preferRelativeResize="0"/>
          <p:nvPr/>
        </p:nvPicPr>
        <p:blipFill>
          <a:blip r:embed="rId3">
            <a:alphaModFix/>
          </a:blip>
          <a:stretch>
            <a:fillRect/>
          </a:stretch>
        </p:blipFill>
        <p:spPr>
          <a:xfrm>
            <a:off x="1741725" y="1802129"/>
            <a:ext cx="8450472" cy="475107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9"/>
          <p:cNvSpPr txBox="1"/>
          <p:nvPr/>
        </p:nvSpPr>
        <p:spPr>
          <a:xfrm>
            <a:off x="1030515" y="246743"/>
            <a:ext cx="9942300" cy="13854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dk1"/>
                </a:solidFill>
                <a:latin typeface="Arial"/>
                <a:ea typeface="Arial"/>
                <a:cs typeface="Arial"/>
                <a:sym typeface="Arial"/>
              </a:rPr>
              <a:t>At the start of each term you will be able to find a map of our term</a:t>
            </a:r>
            <a:r>
              <a:rPr lang="en-GB" sz="2800">
                <a:solidFill>
                  <a:schemeClr val="dk1"/>
                </a:solidFill>
              </a:rPr>
              <a:t>ly overview on the class page as well as spelling booklets and additional resources to support learning at home</a:t>
            </a:r>
            <a:endParaRPr sz="2800">
              <a:solidFill>
                <a:schemeClr val="dk1"/>
              </a:solidFill>
              <a:latin typeface="Arial"/>
              <a:ea typeface="Arial"/>
              <a:cs typeface="Arial"/>
              <a:sym typeface="Arial"/>
            </a:endParaRPr>
          </a:p>
        </p:txBody>
      </p:sp>
      <p:pic>
        <p:nvPicPr>
          <p:cNvPr id="2" name="Picture 1"/>
          <p:cNvPicPr>
            <a:picLocks noChangeAspect="1"/>
          </p:cNvPicPr>
          <p:nvPr/>
        </p:nvPicPr>
        <p:blipFill>
          <a:blip r:embed="rId3"/>
          <a:stretch>
            <a:fillRect/>
          </a:stretch>
        </p:blipFill>
        <p:spPr>
          <a:xfrm>
            <a:off x="3394362" y="2004976"/>
            <a:ext cx="6334991" cy="440881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0"/>
          <p:cNvSpPr/>
          <p:nvPr/>
        </p:nvSpPr>
        <p:spPr>
          <a:xfrm>
            <a:off x="1371600" y="469900"/>
            <a:ext cx="8648700" cy="923330"/>
          </a:xfrm>
          <a:prstGeom prst="rect">
            <a:avLst/>
          </a:prstGeom>
          <a:solidFill>
            <a:srgbClr val="1E4E79"/>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5400" b="1">
                <a:solidFill>
                  <a:srgbClr val="D5DBE5"/>
                </a:solidFill>
                <a:latin typeface="Calibri"/>
                <a:ea typeface="Calibri"/>
                <a:cs typeface="Calibri"/>
                <a:sym typeface="Calibri"/>
              </a:rPr>
              <a:t>Highlights in </a:t>
            </a:r>
            <a:r>
              <a:rPr lang="en-GB" sz="5400" b="1" cap="none">
                <a:solidFill>
                  <a:srgbClr val="D5DBE5"/>
                </a:solidFill>
                <a:latin typeface="Calibri"/>
                <a:ea typeface="Calibri"/>
                <a:cs typeface="Calibri"/>
                <a:sym typeface="Calibri"/>
              </a:rPr>
              <a:t>Year </a:t>
            </a:r>
            <a:r>
              <a:rPr lang="en-GB" sz="5400" b="1">
                <a:solidFill>
                  <a:srgbClr val="D5DBE5"/>
                </a:solidFill>
                <a:latin typeface="Calibri"/>
                <a:ea typeface="Calibri"/>
                <a:cs typeface="Calibri"/>
                <a:sym typeface="Calibri"/>
              </a:rPr>
              <a:t>5</a:t>
            </a:r>
            <a:r>
              <a:rPr lang="en-GB" sz="5400" b="1" cap="none">
                <a:solidFill>
                  <a:srgbClr val="D5DBE5"/>
                </a:solidFill>
                <a:latin typeface="Calibri"/>
                <a:ea typeface="Calibri"/>
                <a:cs typeface="Calibri"/>
                <a:sym typeface="Calibri"/>
              </a:rPr>
              <a:t> </a:t>
            </a:r>
            <a:endParaRPr sz="5400" b="1" cap="none">
              <a:solidFill>
                <a:srgbClr val="D5DBE5"/>
              </a:solidFill>
              <a:latin typeface="Calibri"/>
              <a:ea typeface="Calibri"/>
              <a:cs typeface="Calibri"/>
              <a:sym typeface="Calibri"/>
            </a:endParaRPr>
          </a:p>
        </p:txBody>
      </p:sp>
      <p:sp>
        <p:nvSpPr>
          <p:cNvPr id="154" name="Google Shape;154;p20"/>
          <p:cNvSpPr txBox="1"/>
          <p:nvPr/>
        </p:nvSpPr>
        <p:spPr>
          <a:xfrm>
            <a:off x="7603324" y="4308714"/>
            <a:ext cx="4210500" cy="2247300"/>
          </a:xfrm>
          <a:prstGeom prst="rect">
            <a:avLst/>
          </a:prstGeom>
          <a:solidFill>
            <a:srgbClr val="D5DBE5"/>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a:solidFill>
                  <a:schemeClr val="dk1"/>
                </a:solidFill>
                <a:latin typeface="Comic Sans MS"/>
                <a:ea typeface="Comic Sans MS"/>
                <a:cs typeface="Comic Sans MS"/>
                <a:sym typeface="Comic Sans MS"/>
              </a:rPr>
              <a:t>2 night Residential </a:t>
            </a:r>
            <a:endParaRPr/>
          </a:p>
          <a:p>
            <a:pPr marL="0" marR="0" lvl="0" indent="0" algn="l" rtl="0">
              <a:spcBef>
                <a:spcPts val="0"/>
              </a:spcBef>
              <a:spcAft>
                <a:spcPts val="0"/>
              </a:spcAft>
              <a:buNone/>
            </a:pPr>
            <a:r>
              <a:rPr lang="en-GB" sz="2800" b="1">
                <a:solidFill>
                  <a:schemeClr val="dk1"/>
                </a:solidFill>
                <a:latin typeface="Comic Sans MS"/>
                <a:ea typeface="Comic Sans MS"/>
                <a:cs typeface="Comic Sans MS"/>
                <a:sym typeface="Comic Sans MS"/>
              </a:rPr>
              <a:t> </a:t>
            </a:r>
            <a:endParaRPr sz="2800" b="1">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r>
              <a:rPr lang="en-GB" sz="2800">
                <a:solidFill>
                  <a:schemeClr val="dk1"/>
                </a:solidFill>
                <a:latin typeface="Comic Sans MS"/>
                <a:ea typeface="Comic Sans MS"/>
                <a:cs typeface="Comic Sans MS"/>
                <a:sym typeface="Comic Sans MS"/>
              </a:rPr>
              <a:t>Information meeting will be held later in year.</a:t>
            </a:r>
            <a:endParaRPr sz="2800">
              <a:solidFill>
                <a:schemeClr val="dk1"/>
              </a:solidFill>
              <a:latin typeface="Comic Sans MS"/>
              <a:ea typeface="Comic Sans MS"/>
              <a:cs typeface="Comic Sans MS"/>
              <a:sym typeface="Comic Sans MS"/>
            </a:endParaRPr>
          </a:p>
        </p:txBody>
      </p:sp>
      <p:sp>
        <p:nvSpPr>
          <p:cNvPr id="155" name="Google Shape;155;p20"/>
          <p:cNvSpPr txBox="1"/>
          <p:nvPr/>
        </p:nvSpPr>
        <p:spPr>
          <a:xfrm>
            <a:off x="486175" y="1481269"/>
            <a:ext cx="4845900" cy="2185800"/>
          </a:xfrm>
          <a:prstGeom prst="rect">
            <a:avLst/>
          </a:prstGeom>
          <a:solidFill>
            <a:srgbClr val="FFF2CC"/>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dk1"/>
                </a:solidFill>
                <a:latin typeface="Comic Sans MS"/>
                <a:ea typeface="Comic Sans MS"/>
                <a:cs typeface="Comic Sans MS"/>
                <a:sym typeface="Comic Sans MS"/>
              </a:rPr>
              <a:t>Knole House </a:t>
            </a:r>
            <a:endParaRPr sz="280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r>
              <a:rPr lang="en-GB" sz="2800">
                <a:solidFill>
                  <a:schemeClr val="dk1"/>
                </a:solidFill>
                <a:latin typeface="Comic Sans MS"/>
                <a:ea typeface="Comic Sans MS"/>
                <a:cs typeface="Comic Sans MS"/>
                <a:sym typeface="Comic Sans MS"/>
              </a:rPr>
              <a:t>Tudor Experience </a:t>
            </a:r>
            <a:endParaRPr sz="280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r>
              <a:rPr lang="en-GB" sz="2800">
                <a:solidFill>
                  <a:schemeClr val="dk1"/>
                </a:solidFill>
                <a:latin typeface="Comic Sans MS"/>
                <a:ea typeface="Comic Sans MS"/>
                <a:cs typeface="Comic Sans MS"/>
                <a:sym typeface="Comic Sans MS"/>
              </a:rPr>
              <a:t>September 2025</a:t>
            </a:r>
            <a:endParaRPr/>
          </a:p>
          <a:p>
            <a:pPr marL="0" marR="0" lvl="0" indent="0" algn="ctr" rtl="0">
              <a:spcBef>
                <a:spcPts val="0"/>
              </a:spcBef>
              <a:spcAft>
                <a:spcPts val="0"/>
              </a:spcAft>
              <a:buNone/>
            </a:pPr>
            <a:endParaRPr sz="280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r>
              <a:rPr lang="en-GB" sz="2400">
                <a:solidFill>
                  <a:schemeClr val="dk1"/>
                </a:solidFill>
                <a:latin typeface="Calibri"/>
                <a:ea typeface="Calibri"/>
                <a:cs typeface="Calibri"/>
                <a:sym typeface="Calibri"/>
              </a:rPr>
              <a:t>Look out for a letter!!</a:t>
            </a:r>
            <a:endParaRPr sz="2400">
              <a:solidFill>
                <a:schemeClr val="dk1"/>
              </a:solidFill>
              <a:latin typeface="Calibri"/>
              <a:ea typeface="Calibri"/>
              <a:cs typeface="Calibri"/>
              <a:sym typeface="Calibri"/>
            </a:endParaRPr>
          </a:p>
        </p:txBody>
      </p:sp>
      <p:pic>
        <p:nvPicPr>
          <p:cNvPr id="156" name="Google Shape;156;p20"/>
          <p:cNvPicPr preferRelativeResize="0"/>
          <p:nvPr/>
        </p:nvPicPr>
        <p:blipFill>
          <a:blip r:embed="rId3">
            <a:alphaModFix/>
          </a:blip>
          <a:stretch>
            <a:fillRect/>
          </a:stretch>
        </p:blipFill>
        <p:spPr>
          <a:xfrm>
            <a:off x="267575" y="3884650"/>
            <a:ext cx="2867200" cy="1507583"/>
          </a:xfrm>
          <a:prstGeom prst="rect">
            <a:avLst/>
          </a:prstGeom>
          <a:noFill/>
          <a:ln>
            <a:noFill/>
          </a:ln>
        </p:spPr>
      </p:pic>
      <p:pic>
        <p:nvPicPr>
          <p:cNvPr id="157" name="Google Shape;157;p20"/>
          <p:cNvPicPr preferRelativeResize="0"/>
          <p:nvPr/>
        </p:nvPicPr>
        <p:blipFill>
          <a:blip r:embed="rId4">
            <a:alphaModFix/>
          </a:blip>
          <a:stretch>
            <a:fillRect/>
          </a:stretch>
        </p:blipFill>
        <p:spPr>
          <a:xfrm>
            <a:off x="3256675" y="4873150"/>
            <a:ext cx="2857500" cy="1600200"/>
          </a:xfrm>
          <a:prstGeom prst="rect">
            <a:avLst/>
          </a:prstGeom>
          <a:noFill/>
          <a:ln>
            <a:noFill/>
          </a:ln>
        </p:spPr>
      </p:pic>
      <p:pic>
        <p:nvPicPr>
          <p:cNvPr id="158" name="Google Shape;158;p20"/>
          <p:cNvPicPr preferRelativeResize="0"/>
          <p:nvPr/>
        </p:nvPicPr>
        <p:blipFill>
          <a:blip r:embed="rId5">
            <a:alphaModFix/>
          </a:blip>
          <a:stretch>
            <a:fillRect/>
          </a:stretch>
        </p:blipFill>
        <p:spPr>
          <a:xfrm>
            <a:off x="6114175" y="1893957"/>
            <a:ext cx="2943094" cy="1648125"/>
          </a:xfrm>
          <a:prstGeom prst="rect">
            <a:avLst/>
          </a:prstGeom>
          <a:noFill/>
          <a:ln>
            <a:noFill/>
          </a:ln>
        </p:spPr>
      </p:pic>
      <p:pic>
        <p:nvPicPr>
          <p:cNvPr id="159" name="Google Shape;159;p20"/>
          <p:cNvPicPr preferRelativeResize="0"/>
          <p:nvPr/>
        </p:nvPicPr>
        <p:blipFill>
          <a:blip r:embed="rId6">
            <a:alphaModFix/>
          </a:blip>
          <a:stretch>
            <a:fillRect/>
          </a:stretch>
        </p:blipFill>
        <p:spPr>
          <a:xfrm>
            <a:off x="9336500" y="2623973"/>
            <a:ext cx="2397125" cy="13424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1"/>
          <p:cNvSpPr txBox="1"/>
          <p:nvPr/>
        </p:nvSpPr>
        <p:spPr>
          <a:xfrm>
            <a:off x="296546" y="427492"/>
            <a:ext cx="11292000" cy="72960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b="1" u="sng">
                <a:solidFill>
                  <a:schemeClr val="dk1"/>
                </a:solidFill>
                <a:latin typeface="Comic Sans MS"/>
                <a:ea typeface="Comic Sans MS"/>
                <a:cs typeface="Comic Sans MS"/>
                <a:sym typeface="Comic Sans MS"/>
              </a:rPr>
              <a:t>Homework Expectations and Routines</a:t>
            </a:r>
            <a:endParaRPr/>
          </a:p>
          <a:p>
            <a:pPr marL="0" marR="0" lvl="0" indent="0" algn="ctr" rtl="0">
              <a:spcBef>
                <a:spcPts val="0"/>
              </a:spcBef>
              <a:spcAft>
                <a:spcPts val="0"/>
              </a:spcAft>
              <a:buNone/>
            </a:pPr>
            <a:endParaRPr sz="2800" b="1" u="sng">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r>
              <a:rPr lang="en-GB" sz="3600">
                <a:solidFill>
                  <a:schemeClr val="dk1"/>
                </a:solidFill>
                <a:latin typeface="Comic Sans MS"/>
                <a:ea typeface="Comic Sans MS"/>
                <a:cs typeface="Comic Sans MS"/>
                <a:sym typeface="Comic Sans MS"/>
              </a:rPr>
              <a:t>Maths Homework: MyMaths will set on a digital platform matched to what children are learning in the week or to consolidate prior learning. </a:t>
            </a:r>
            <a:endParaRPr sz="360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endParaRPr sz="360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r>
              <a:rPr lang="en-GB" sz="3600">
                <a:solidFill>
                  <a:schemeClr val="dk1"/>
                </a:solidFill>
                <a:latin typeface="Comic Sans MS"/>
                <a:ea typeface="Comic Sans MS"/>
                <a:cs typeface="Comic Sans MS"/>
                <a:sym typeface="Comic Sans MS"/>
              </a:rPr>
              <a:t>Grammar Homework: This will be sent home on </a:t>
            </a:r>
            <a:r>
              <a:rPr lang="en-GB" sz="3600" b="1">
                <a:solidFill>
                  <a:schemeClr val="dk1"/>
                </a:solidFill>
                <a:latin typeface="Comic Sans MS"/>
                <a:ea typeface="Comic Sans MS"/>
                <a:cs typeface="Comic Sans MS"/>
                <a:sym typeface="Comic Sans MS"/>
              </a:rPr>
              <a:t>Thursdays </a:t>
            </a:r>
            <a:r>
              <a:rPr lang="en-GB" sz="3600">
                <a:solidFill>
                  <a:schemeClr val="dk1"/>
                </a:solidFill>
                <a:latin typeface="Comic Sans MS"/>
                <a:ea typeface="Comic Sans MS"/>
                <a:cs typeface="Comic Sans MS"/>
                <a:sym typeface="Comic Sans MS"/>
              </a:rPr>
              <a:t>and should be returned to school completed on </a:t>
            </a:r>
            <a:r>
              <a:rPr lang="en-GB" sz="3600" b="1">
                <a:solidFill>
                  <a:schemeClr val="dk1"/>
                </a:solidFill>
                <a:latin typeface="Comic Sans MS"/>
                <a:ea typeface="Comic Sans MS"/>
                <a:cs typeface="Comic Sans MS"/>
                <a:sym typeface="Comic Sans MS"/>
              </a:rPr>
              <a:t>Tuesdays.</a:t>
            </a:r>
            <a:endParaRPr sz="360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endParaRPr sz="240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r>
              <a:rPr lang="en-GB" sz="2400">
                <a:solidFill>
                  <a:schemeClr val="dk1"/>
                </a:solidFill>
                <a:latin typeface="Comic Sans MS"/>
                <a:ea typeface="Comic Sans MS"/>
                <a:cs typeface="Comic Sans MS"/>
                <a:sym typeface="Comic Sans MS"/>
              </a:rPr>
              <a:t>This homework usually consolidates learning in class and we appreciate your support in ensuring children complete this at home. From time to time, we will set creative or topic- based homework. </a:t>
            </a:r>
            <a:endParaRPr/>
          </a:p>
          <a:p>
            <a:pPr marL="0" marR="0" lvl="0" indent="0" algn="l" rtl="0">
              <a:spcBef>
                <a:spcPts val="0"/>
              </a:spcBef>
              <a:spcAft>
                <a:spcPts val="0"/>
              </a:spcAft>
              <a:buNone/>
            </a:pPr>
            <a:endParaRPr sz="240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endParaRPr sz="2400">
              <a:solidFill>
                <a:schemeClr val="dk1"/>
              </a:solidFill>
              <a:latin typeface="Comic Sans MS"/>
              <a:ea typeface="Comic Sans MS"/>
              <a:cs typeface="Comic Sans MS"/>
              <a:sym typeface="Comic Sans MS"/>
            </a:endParaRPr>
          </a:p>
        </p:txBody>
      </p:sp>
      <p:sp>
        <p:nvSpPr>
          <p:cNvPr id="165" name="Google Shape;165;p21"/>
          <p:cNvSpPr txBox="1"/>
          <p:nvPr/>
        </p:nvSpPr>
        <p:spPr>
          <a:xfrm>
            <a:off x="2775856" y="4275461"/>
            <a:ext cx="9274629"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omic Sans MS"/>
                <a:ea typeface="Comic Sans MS"/>
                <a:cs typeface="Comic Sans MS"/>
                <a:sym typeface="Comic Sans MS"/>
              </a:rPr>
              <a:t>. </a:t>
            </a:r>
            <a:endParaRPr sz="2400">
              <a:solidFill>
                <a:schemeClr val="dk1"/>
              </a:solidFill>
              <a:latin typeface="Comic Sans MS"/>
              <a:ea typeface="Comic Sans MS"/>
              <a:cs typeface="Comic Sans MS"/>
              <a:sym typeface="Comic Sans MS"/>
            </a:endParaRPr>
          </a:p>
        </p:txBody>
      </p:sp>
      <p:pic>
        <p:nvPicPr>
          <p:cNvPr id="166" name="Google Shape;166;p21"/>
          <p:cNvPicPr preferRelativeResize="0"/>
          <p:nvPr/>
        </p:nvPicPr>
        <p:blipFill rotWithShape="1">
          <a:blip r:embed="rId3">
            <a:alphaModFix/>
          </a:blip>
          <a:srcRect/>
          <a:stretch/>
        </p:blipFill>
        <p:spPr>
          <a:xfrm>
            <a:off x="10832624" y="4369448"/>
            <a:ext cx="1066650" cy="1308575"/>
          </a:xfrm>
          <a:prstGeom prst="rect">
            <a:avLst/>
          </a:prstGeom>
          <a:noFill/>
          <a:ln>
            <a:noFill/>
          </a:ln>
        </p:spPr>
      </p:pic>
      <p:sp>
        <p:nvSpPr>
          <p:cNvPr id="167" name="Google Shape;167;p21"/>
          <p:cNvSpPr txBox="1"/>
          <p:nvPr/>
        </p:nvSpPr>
        <p:spPr>
          <a:xfrm>
            <a:off x="625075" y="88450"/>
            <a:ext cx="11733900" cy="831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4800">
              <a:solidFill>
                <a:srgbClr val="FF0000"/>
              </a:solidFill>
              <a:latin typeface="Calibri"/>
              <a:ea typeface="Calibri"/>
              <a:cs typeface="Calibri"/>
              <a:sym typeface="Calibri"/>
            </a:endParaRPr>
          </a:p>
        </p:txBody>
      </p:sp>
      <p:pic>
        <p:nvPicPr>
          <p:cNvPr id="168" name="Google Shape;168;p21"/>
          <p:cNvPicPr preferRelativeResize="0"/>
          <p:nvPr/>
        </p:nvPicPr>
        <p:blipFill>
          <a:blip r:embed="rId4">
            <a:alphaModFix/>
          </a:blip>
          <a:stretch>
            <a:fillRect/>
          </a:stretch>
        </p:blipFill>
        <p:spPr>
          <a:xfrm>
            <a:off x="10227700" y="2991388"/>
            <a:ext cx="1822775" cy="62431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22"/>
          <p:cNvSpPr txBox="1"/>
          <p:nvPr/>
        </p:nvSpPr>
        <p:spPr>
          <a:xfrm>
            <a:off x="2710067" y="2033400"/>
            <a:ext cx="7341600" cy="4262665"/>
          </a:xfrm>
          <a:prstGeom prst="rect">
            <a:avLst/>
          </a:prstGeom>
          <a:noFill/>
          <a:ln>
            <a:noFill/>
          </a:ln>
        </p:spPr>
        <p:txBody>
          <a:bodyPr spcFirstLastPara="1" wrap="square" lIns="121900" tIns="121900" rIns="121900" bIns="121900" anchor="t" anchorCtr="0">
            <a:spAutoFit/>
          </a:bodyPr>
          <a:lstStyle/>
          <a:p>
            <a:pPr marL="0" lvl="0" indent="0" algn="l" rtl="0">
              <a:spcBef>
                <a:spcPts val="0"/>
              </a:spcBef>
              <a:spcAft>
                <a:spcPts val="0"/>
              </a:spcAft>
              <a:buNone/>
            </a:pPr>
            <a:r>
              <a:rPr lang="en-GB" sz="3200" dirty="0">
                <a:solidFill>
                  <a:srgbClr val="00000A"/>
                </a:solidFill>
              </a:rPr>
              <a:t>Please read daily with your child for at least 20-30  minutes daily, discussing the text and ensuring that they understand new vocabulary and what they have read.</a:t>
            </a:r>
          </a:p>
          <a:p>
            <a:pPr marL="0" lvl="0" indent="0" algn="l" rtl="0">
              <a:spcBef>
                <a:spcPts val="0"/>
              </a:spcBef>
              <a:spcAft>
                <a:spcPts val="0"/>
              </a:spcAft>
              <a:buNone/>
            </a:pPr>
            <a:endParaRPr lang="en-GB" sz="3200" b="1" dirty="0">
              <a:solidFill>
                <a:srgbClr val="00000A"/>
              </a:solidFill>
              <a:latin typeface="Comic Sans MS"/>
              <a:ea typeface="Comic Sans MS"/>
              <a:cs typeface="Comic Sans MS"/>
              <a:sym typeface="Comic Sans MS"/>
            </a:endParaRPr>
          </a:p>
          <a:p>
            <a:pPr marL="0" lvl="0" indent="0" algn="l" rtl="0">
              <a:spcBef>
                <a:spcPts val="0"/>
              </a:spcBef>
              <a:spcAft>
                <a:spcPts val="0"/>
              </a:spcAft>
              <a:buNone/>
            </a:pPr>
            <a:r>
              <a:rPr lang="en-GB" sz="3200" b="1" dirty="0">
                <a:solidFill>
                  <a:srgbClr val="00000A"/>
                </a:solidFill>
                <a:latin typeface="Comic Sans MS"/>
                <a:ea typeface="Comic Sans MS"/>
                <a:cs typeface="Comic Sans MS"/>
                <a:sym typeface="Comic Sans MS"/>
              </a:rPr>
              <a:t>This should be recorded in their reading record. </a:t>
            </a:r>
            <a:r>
              <a:rPr lang="en-GB" sz="3700" b="1" dirty="0">
                <a:solidFill>
                  <a:srgbClr val="00000A"/>
                </a:solidFill>
                <a:latin typeface="Comic Sans MS"/>
                <a:ea typeface="Comic Sans MS"/>
                <a:cs typeface="Comic Sans MS"/>
                <a:sym typeface="Comic Sans MS"/>
              </a:rPr>
              <a:t> </a:t>
            </a:r>
            <a:endParaRPr sz="1900" dirty="0"/>
          </a:p>
        </p:txBody>
      </p:sp>
      <p:pic>
        <p:nvPicPr>
          <p:cNvPr id="174" name="Google Shape;174;p22"/>
          <p:cNvPicPr preferRelativeResize="0"/>
          <p:nvPr/>
        </p:nvPicPr>
        <p:blipFill>
          <a:blip r:embed="rId3">
            <a:alphaModFix/>
          </a:blip>
          <a:stretch>
            <a:fillRect/>
          </a:stretch>
        </p:blipFill>
        <p:spPr>
          <a:xfrm>
            <a:off x="477558" y="203200"/>
            <a:ext cx="2000333" cy="3033466"/>
          </a:xfrm>
          <a:prstGeom prst="rect">
            <a:avLst/>
          </a:prstGeom>
          <a:noFill/>
          <a:ln>
            <a:noFill/>
          </a:ln>
        </p:spPr>
      </p:pic>
      <p:pic>
        <p:nvPicPr>
          <p:cNvPr id="175" name="Google Shape;175;p22"/>
          <p:cNvPicPr preferRelativeResize="0"/>
          <p:nvPr/>
        </p:nvPicPr>
        <p:blipFill>
          <a:blip r:embed="rId4">
            <a:alphaModFix/>
          </a:blip>
          <a:stretch>
            <a:fillRect/>
          </a:stretch>
        </p:blipFill>
        <p:spPr>
          <a:xfrm>
            <a:off x="9844133" y="3823867"/>
            <a:ext cx="1794335" cy="27912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3"/>
          <p:cNvSpPr txBox="1">
            <a:spLocks noGrp="1"/>
          </p:cNvSpPr>
          <p:nvPr>
            <p:ph type="title"/>
          </p:nvPr>
        </p:nvSpPr>
        <p:spPr>
          <a:xfrm>
            <a:off x="504371" y="102321"/>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omic Sans MS"/>
              <a:buNone/>
            </a:pPr>
            <a:r>
              <a:rPr lang="en-GB" b="1" u="sng">
                <a:latin typeface="Comic Sans MS"/>
                <a:ea typeface="Comic Sans MS"/>
                <a:cs typeface="Comic Sans MS"/>
                <a:sym typeface="Comic Sans MS"/>
              </a:rPr>
              <a:t>Spelling</a:t>
            </a:r>
            <a:endParaRPr b="1" u="sng">
              <a:latin typeface="Comic Sans MS"/>
              <a:ea typeface="Comic Sans MS"/>
              <a:cs typeface="Comic Sans MS"/>
              <a:sym typeface="Comic Sans MS"/>
            </a:endParaRPr>
          </a:p>
        </p:txBody>
      </p:sp>
      <p:sp>
        <p:nvSpPr>
          <p:cNvPr id="181" name="Google Shape;181;p23"/>
          <p:cNvSpPr/>
          <p:nvPr/>
        </p:nvSpPr>
        <p:spPr>
          <a:xfrm>
            <a:off x="566057" y="1630816"/>
            <a:ext cx="10392229" cy="364106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15000"/>
              </a:lnSpc>
              <a:spcBef>
                <a:spcPts val="0"/>
              </a:spcBef>
              <a:spcAft>
                <a:spcPts val="0"/>
              </a:spcAft>
              <a:buClr>
                <a:srgbClr val="00000A"/>
              </a:buClr>
              <a:buSzPts val="1200"/>
              <a:buFont typeface="Noto Sans Symbols"/>
              <a:buChar char="∙"/>
            </a:pPr>
            <a:r>
              <a:rPr lang="en-GB" sz="2000">
                <a:solidFill>
                  <a:srgbClr val="00000A"/>
                </a:solidFill>
                <a:latin typeface="Comic Sans MS"/>
                <a:ea typeface="Comic Sans MS"/>
                <a:cs typeface="Comic Sans MS"/>
                <a:sym typeface="Comic Sans MS"/>
              </a:rPr>
              <a:t>Spelling tests will be on </a:t>
            </a:r>
            <a:r>
              <a:rPr lang="en-GB" sz="2000" b="1">
                <a:solidFill>
                  <a:srgbClr val="00000A"/>
                </a:solidFill>
                <a:latin typeface="Comic Sans MS"/>
                <a:ea typeface="Comic Sans MS"/>
                <a:cs typeface="Comic Sans MS"/>
                <a:sym typeface="Comic Sans MS"/>
              </a:rPr>
              <a:t>Tuesday.</a:t>
            </a:r>
            <a:r>
              <a:rPr lang="en-GB" sz="2000">
                <a:solidFill>
                  <a:srgbClr val="00000A"/>
                </a:solidFill>
                <a:latin typeface="Comic Sans MS"/>
                <a:ea typeface="Comic Sans MS"/>
                <a:cs typeface="Comic Sans MS"/>
                <a:sym typeface="Comic Sans MS"/>
              </a:rPr>
              <a:t>  </a:t>
            </a:r>
            <a:endParaRPr sz="2000">
              <a:solidFill>
                <a:srgbClr val="00000A"/>
              </a:solidFill>
              <a:latin typeface="Comic Sans MS"/>
              <a:ea typeface="Comic Sans MS"/>
              <a:cs typeface="Comic Sans MS"/>
              <a:sym typeface="Comic Sans MS"/>
            </a:endParaRPr>
          </a:p>
          <a:p>
            <a:pPr marL="342900" marR="0" lvl="0" indent="-342900" algn="l" rtl="0">
              <a:lnSpc>
                <a:spcPct val="115000"/>
              </a:lnSpc>
              <a:spcBef>
                <a:spcPts val="1000"/>
              </a:spcBef>
              <a:spcAft>
                <a:spcPts val="0"/>
              </a:spcAft>
              <a:buClr>
                <a:schemeClr val="dk1"/>
              </a:buClr>
              <a:buSzPts val="1200"/>
              <a:buFont typeface="Noto Sans Symbols"/>
              <a:buChar char="∙"/>
            </a:pPr>
            <a:r>
              <a:rPr lang="en-GB" sz="2000">
                <a:solidFill>
                  <a:schemeClr val="dk1"/>
                </a:solidFill>
                <a:latin typeface="Comic Sans MS"/>
                <a:ea typeface="Comic Sans MS"/>
                <a:cs typeface="Comic Sans MS"/>
                <a:sym typeface="Comic Sans MS"/>
              </a:rPr>
              <a:t>Spellings are on the class web page </a:t>
            </a:r>
            <a:r>
              <a:rPr lang="en-GB" sz="2000">
                <a:solidFill>
                  <a:srgbClr val="00000A"/>
                </a:solidFill>
                <a:latin typeface="Comic Sans MS"/>
                <a:ea typeface="Comic Sans MS"/>
                <a:cs typeface="Comic Sans MS"/>
                <a:sym typeface="Comic Sans MS"/>
              </a:rPr>
              <a:t>and the set we are working on will be written in the planners. </a:t>
            </a:r>
            <a:endParaRPr/>
          </a:p>
          <a:p>
            <a:pPr marL="342900" marR="0" lvl="0" indent="-342900" algn="l" rtl="0">
              <a:lnSpc>
                <a:spcPct val="115000"/>
              </a:lnSpc>
              <a:spcBef>
                <a:spcPts val="1000"/>
              </a:spcBef>
              <a:spcAft>
                <a:spcPts val="0"/>
              </a:spcAft>
              <a:buClr>
                <a:srgbClr val="00000A"/>
              </a:buClr>
              <a:buSzPts val="1200"/>
              <a:buFont typeface="Noto Sans Symbols"/>
              <a:buChar char="∙"/>
            </a:pPr>
            <a:r>
              <a:rPr lang="en-GB" sz="2000">
                <a:solidFill>
                  <a:srgbClr val="00000A"/>
                </a:solidFill>
                <a:latin typeface="Comic Sans MS"/>
                <a:ea typeface="Comic Sans MS"/>
                <a:cs typeface="Comic Sans MS"/>
                <a:sym typeface="Comic Sans MS"/>
              </a:rPr>
              <a:t>Additionally, each week the children will learn 2 of their “rocket words” which are taken from the list of words that the children need to know by the end of Year 5 These words w are written at the end of each spelling set. </a:t>
            </a:r>
            <a:endParaRPr sz="2000">
              <a:solidFill>
                <a:srgbClr val="00000A"/>
              </a:solidFill>
              <a:latin typeface="Comic Sans MS"/>
              <a:ea typeface="Comic Sans MS"/>
              <a:cs typeface="Comic Sans MS"/>
              <a:sym typeface="Comic Sans MS"/>
            </a:endParaRPr>
          </a:p>
          <a:p>
            <a:pPr marL="342900" marR="0" lvl="0" indent="-342900" algn="l" rtl="0">
              <a:lnSpc>
                <a:spcPct val="115000"/>
              </a:lnSpc>
              <a:spcBef>
                <a:spcPts val="1000"/>
              </a:spcBef>
              <a:spcAft>
                <a:spcPts val="0"/>
              </a:spcAft>
              <a:buClr>
                <a:srgbClr val="00000A"/>
              </a:buClr>
              <a:buSzPts val="1200"/>
              <a:buFont typeface="Noto Sans Symbols"/>
              <a:buChar char="∙"/>
            </a:pPr>
            <a:r>
              <a:rPr lang="en-GB" sz="2000">
                <a:solidFill>
                  <a:srgbClr val="00000A"/>
                </a:solidFill>
                <a:latin typeface="Comic Sans MS"/>
                <a:ea typeface="Comic Sans MS"/>
                <a:cs typeface="Comic Sans MS"/>
                <a:sym typeface="Comic Sans MS"/>
              </a:rPr>
              <a:t>Although we practise in class, your </a:t>
            </a:r>
            <a:r>
              <a:rPr lang="en-GB" sz="2000" b="1">
                <a:solidFill>
                  <a:srgbClr val="00000A"/>
                </a:solidFill>
                <a:latin typeface="Comic Sans MS"/>
                <a:ea typeface="Comic Sans MS"/>
                <a:cs typeface="Comic Sans MS"/>
                <a:sym typeface="Comic Sans MS"/>
              </a:rPr>
              <a:t>support</a:t>
            </a:r>
            <a:r>
              <a:rPr lang="en-GB" sz="2000">
                <a:solidFill>
                  <a:srgbClr val="00000A"/>
                </a:solidFill>
                <a:latin typeface="Comic Sans MS"/>
                <a:ea typeface="Comic Sans MS"/>
                <a:cs typeface="Comic Sans MS"/>
                <a:sym typeface="Comic Sans MS"/>
              </a:rPr>
              <a:t> in helping your child to learn these  at home would be greatly appreciated. </a:t>
            </a:r>
            <a:endParaRPr sz="2000">
              <a:solidFill>
                <a:srgbClr val="00000A"/>
              </a:solidFill>
              <a:latin typeface="Calibri"/>
              <a:ea typeface="Calibri"/>
              <a:cs typeface="Calibri"/>
              <a:sym typeface="Calibri"/>
            </a:endParaRPr>
          </a:p>
        </p:txBody>
      </p:sp>
      <p:pic>
        <p:nvPicPr>
          <p:cNvPr id="182" name="Google Shape;182;p23"/>
          <p:cNvPicPr preferRelativeResize="0"/>
          <p:nvPr/>
        </p:nvPicPr>
        <p:blipFill rotWithShape="1">
          <a:blip r:embed="rId3">
            <a:alphaModFix/>
          </a:blip>
          <a:srcRect/>
          <a:stretch/>
        </p:blipFill>
        <p:spPr>
          <a:xfrm>
            <a:off x="9973809" y="348611"/>
            <a:ext cx="1390650" cy="1171575"/>
          </a:xfrm>
          <a:prstGeom prst="rect">
            <a:avLst/>
          </a:prstGeom>
          <a:noFill/>
          <a:ln>
            <a:noFill/>
          </a:ln>
        </p:spPr>
      </p:pic>
      <p:sp>
        <p:nvSpPr>
          <p:cNvPr id="183" name="Google Shape;183;p23"/>
          <p:cNvSpPr txBox="1"/>
          <p:nvPr/>
        </p:nvSpPr>
        <p:spPr>
          <a:xfrm>
            <a:off x="776627" y="5014128"/>
            <a:ext cx="10638745" cy="16311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dirty="0">
                <a:solidFill>
                  <a:srgbClr val="0070C0"/>
                </a:solidFill>
                <a:latin typeface="Comic Sans MS"/>
                <a:ea typeface="Comic Sans MS"/>
                <a:cs typeface="Comic Sans MS"/>
                <a:sym typeface="Comic Sans MS"/>
              </a:rPr>
              <a:t>For children who may find spelling challenging, we will talk to parents directly as they will expected to only learn the highlighted spellings each week and may have an additional set to support them.</a:t>
            </a:r>
          </a:p>
          <a:p>
            <a:pPr marL="0" marR="0" lvl="0" indent="0" algn="l" rtl="0">
              <a:spcBef>
                <a:spcPts val="0"/>
              </a:spcBef>
              <a:spcAft>
                <a:spcPts val="0"/>
              </a:spcAft>
              <a:buNone/>
            </a:pPr>
            <a:r>
              <a:rPr lang="en-GB" sz="2000" dirty="0">
                <a:solidFill>
                  <a:srgbClr val="0070C0"/>
                </a:solidFill>
                <a:latin typeface="Comic Sans MS"/>
                <a:ea typeface="Comic Sans MS"/>
                <a:cs typeface="Comic Sans MS"/>
                <a:sym typeface="Comic Sans MS"/>
              </a:rPr>
              <a:t>  </a:t>
            </a:r>
          </a:p>
          <a:p>
            <a:pPr marL="0" marR="0" lvl="0" indent="0" algn="ctr" rtl="0">
              <a:spcBef>
                <a:spcPts val="0"/>
              </a:spcBef>
              <a:spcAft>
                <a:spcPts val="0"/>
              </a:spcAft>
              <a:buNone/>
            </a:pPr>
            <a:r>
              <a:rPr lang="en-GB" sz="2000" dirty="0">
                <a:solidFill>
                  <a:srgbClr val="00B050"/>
                </a:solidFill>
                <a:latin typeface="Comic Sans MS"/>
                <a:ea typeface="Comic Sans MS"/>
                <a:cs typeface="Comic Sans MS"/>
                <a:sym typeface="Comic Sans MS"/>
              </a:rPr>
              <a:t>Some children may have individualised spellings. </a:t>
            </a:r>
            <a:endParaRPr sz="2000" dirty="0">
              <a:solidFill>
                <a:srgbClr val="00B050"/>
              </a:solidFill>
              <a:latin typeface="Comic Sans MS"/>
              <a:ea typeface="Comic Sans MS"/>
              <a:cs typeface="Comic Sans MS"/>
              <a:sym typeface="Comic Sans M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E5519-9706-25E0-7E0A-DB803365D126}"/>
              </a:ext>
            </a:extLst>
          </p:cNvPr>
          <p:cNvSpPr>
            <a:spLocks noGrp="1"/>
          </p:cNvSpPr>
          <p:nvPr>
            <p:ph type="title"/>
          </p:nvPr>
        </p:nvSpPr>
        <p:spPr/>
        <p:txBody>
          <a:bodyPr/>
          <a:lstStyle/>
          <a:p>
            <a:pPr algn="ctr"/>
            <a:r>
              <a:rPr lang="en-GB" dirty="0"/>
              <a:t>Times Tables </a:t>
            </a:r>
          </a:p>
        </p:txBody>
      </p:sp>
      <p:sp>
        <p:nvSpPr>
          <p:cNvPr id="3" name="TextBox 2">
            <a:extLst>
              <a:ext uri="{FF2B5EF4-FFF2-40B4-BE49-F238E27FC236}">
                <a16:creationId xmlns:a16="http://schemas.microsoft.com/office/drawing/2014/main" id="{52D99A82-F7A5-0859-30BB-49C8718C42B9}"/>
              </a:ext>
            </a:extLst>
          </p:cNvPr>
          <p:cNvSpPr txBox="1"/>
          <p:nvPr/>
        </p:nvSpPr>
        <p:spPr>
          <a:xfrm>
            <a:off x="1184031" y="2074985"/>
            <a:ext cx="9894277" cy="707886"/>
          </a:xfrm>
          <a:prstGeom prst="rect">
            <a:avLst/>
          </a:prstGeom>
          <a:noFill/>
        </p:spPr>
        <p:txBody>
          <a:bodyPr wrap="square" rtlCol="0">
            <a:spAutoFit/>
          </a:bodyPr>
          <a:lstStyle/>
          <a:p>
            <a:pPr algn="ctr"/>
            <a:r>
              <a:rPr lang="en-GB" sz="4000" dirty="0"/>
              <a:t>Times tables will be tested  on Tuesdays</a:t>
            </a:r>
          </a:p>
        </p:txBody>
      </p:sp>
    </p:spTree>
    <p:extLst>
      <p:ext uri="{BB962C8B-B14F-4D97-AF65-F5344CB8AC3E}">
        <p14:creationId xmlns:p14="http://schemas.microsoft.com/office/powerpoint/2010/main" val="19014610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4"/>
          <p:cNvSpPr txBox="1">
            <a:spLocks noGrp="1"/>
          </p:cNvSpPr>
          <p:nvPr>
            <p:ph type="title"/>
          </p:nvPr>
        </p:nvSpPr>
        <p:spPr>
          <a:xfrm>
            <a:off x="838200" y="0"/>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7200"/>
              <a:buFont typeface="Calibri"/>
              <a:buNone/>
            </a:pPr>
            <a:r>
              <a:rPr lang="en-GB" sz="7200" b="1"/>
              <a:t>SNACKS FOR BREAK TIME</a:t>
            </a:r>
            <a:endParaRPr sz="7200" b="1"/>
          </a:p>
        </p:txBody>
      </p:sp>
      <p:sp>
        <p:nvSpPr>
          <p:cNvPr id="189" name="Google Shape;189;p24"/>
          <p:cNvSpPr txBox="1">
            <a:spLocks noGrp="1"/>
          </p:cNvSpPr>
          <p:nvPr>
            <p:ph type="body" idx="1"/>
          </p:nvPr>
        </p:nvSpPr>
        <p:spPr>
          <a:xfrm>
            <a:off x="736600" y="1325563"/>
            <a:ext cx="10515600" cy="4351338"/>
          </a:xfrm>
          <a:prstGeom prst="rect">
            <a:avLst/>
          </a:prstGeom>
          <a:noFill/>
          <a:ln>
            <a:noFill/>
          </a:ln>
        </p:spPr>
        <p:txBody>
          <a:bodyPr spcFirstLastPara="1" wrap="square" lIns="91425" tIns="45700" rIns="91425" bIns="45700" anchor="t" anchorCtr="0">
            <a:normAutofit fontScale="85000" lnSpcReduction="20000"/>
          </a:bodyPr>
          <a:lstStyle/>
          <a:p>
            <a:pPr marL="0" lvl="0" indent="0" algn="ctr" rtl="0">
              <a:lnSpc>
                <a:spcPct val="90000"/>
              </a:lnSpc>
              <a:spcBef>
                <a:spcPts val="0"/>
              </a:spcBef>
              <a:spcAft>
                <a:spcPts val="0"/>
              </a:spcAft>
              <a:buClr>
                <a:srgbClr val="00B050"/>
              </a:buClr>
              <a:buSzPct val="100000"/>
              <a:buNone/>
            </a:pPr>
            <a:r>
              <a:rPr lang="en-GB" sz="7300" b="1">
                <a:solidFill>
                  <a:srgbClr val="00B050"/>
                </a:solidFill>
              </a:rPr>
              <a:t>Please provide healthy options in clearly named pots</a:t>
            </a:r>
            <a:endParaRPr/>
          </a:p>
          <a:p>
            <a:pPr marL="228600" lvl="0" indent="-228600" algn="l" rtl="0">
              <a:lnSpc>
                <a:spcPct val="90000"/>
              </a:lnSpc>
              <a:spcBef>
                <a:spcPts val="1000"/>
              </a:spcBef>
              <a:spcAft>
                <a:spcPts val="0"/>
              </a:spcAft>
              <a:buClr>
                <a:schemeClr val="dk1"/>
              </a:buClr>
              <a:buSzPct val="100000"/>
              <a:buChar char="•"/>
            </a:pPr>
            <a:r>
              <a:rPr lang="en-GB" sz="5100"/>
              <a:t>Fresh/dried Fruit or vegetables</a:t>
            </a:r>
            <a:endParaRPr/>
          </a:p>
          <a:p>
            <a:pPr marL="228600" lvl="0" indent="-228600" algn="l" rtl="0">
              <a:lnSpc>
                <a:spcPct val="90000"/>
              </a:lnSpc>
              <a:spcBef>
                <a:spcPts val="1000"/>
              </a:spcBef>
              <a:spcAft>
                <a:spcPts val="0"/>
              </a:spcAft>
              <a:buClr>
                <a:schemeClr val="dk1"/>
              </a:buClr>
              <a:buSzPct val="100000"/>
              <a:buChar char="•"/>
            </a:pPr>
            <a:r>
              <a:rPr lang="en-GB" sz="5100"/>
              <a:t>Pita bread/ crackers/rice cakes or sandwich ( for hungrier children) </a:t>
            </a:r>
            <a:endParaRPr sz="5100"/>
          </a:p>
          <a:p>
            <a:pPr marL="228600" lvl="0" indent="-228600" algn="l" rtl="0">
              <a:lnSpc>
                <a:spcPct val="90000"/>
              </a:lnSpc>
              <a:spcBef>
                <a:spcPts val="1000"/>
              </a:spcBef>
              <a:spcAft>
                <a:spcPts val="0"/>
              </a:spcAft>
              <a:buClr>
                <a:schemeClr val="dk1"/>
              </a:buClr>
              <a:buSzPct val="100000"/>
              <a:buChar char="•"/>
            </a:pPr>
            <a:r>
              <a:rPr lang="en-GB" sz="5100"/>
              <a:t>Cheese</a:t>
            </a:r>
            <a:endParaRPr/>
          </a:p>
          <a:p>
            <a:pPr marL="228600" lvl="0" indent="-228600" algn="l" rtl="0">
              <a:lnSpc>
                <a:spcPct val="90000"/>
              </a:lnSpc>
              <a:spcBef>
                <a:spcPts val="1000"/>
              </a:spcBef>
              <a:spcAft>
                <a:spcPts val="0"/>
              </a:spcAft>
              <a:buClr>
                <a:schemeClr val="dk1"/>
              </a:buClr>
              <a:buSzPct val="100000"/>
              <a:buChar char="•"/>
            </a:pPr>
            <a:r>
              <a:rPr lang="en-GB" sz="5100"/>
              <a:t>Healthy cereal bars or fruit strips</a:t>
            </a:r>
            <a:endParaRPr/>
          </a:p>
          <a:p>
            <a:pPr marL="0" lvl="0" indent="0" algn="l" rtl="0">
              <a:lnSpc>
                <a:spcPct val="90000"/>
              </a:lnSpc>
              <a:spcBef>
                <a:spcPts val="1000"/>
              </a:spcBef>
              <a:spcAft>
                <a:spcPts val="0"/>
              </a:spcAft>
              <a:buClr>
                <a:schemeClr val="dk1"/>
              </a:buClr>
              <a:buSzPct val="100000"/>
              <a:buNone/>
            </a:pPr>
            <a:endParaRPr sz="5100"/>
          </a:p>
          <a:p>
            <a:pPr marL="0" lvl="0" indent="0" algn="l" rtl="0">
              <a:lnSpc>
                <a:spcPct val="90000"/>
              </a:lnSpc>
              <a:spcBef>
                <a:spcPts val="1000"/>
              </a:spcBef>
              <a:spcAft>
                <a:spcPts val="0"/>
              </a:spcAft>
              <a:buClr>
                <a:schemeClr val="dk1"/>
              </a:buClr>
              <a:buSzPct val="100000"/>
              <a:buNone/>
            </a:pPr>
            <a:endParaRPr sz="5100"/>
          </a:p>
          <a:p>
            <a:pPr marL="0" lvl="0" indent="0" algn="l" rtl="0">
              <a:lnSpc>
                <a:spcPct val="90000"/>
              </a:lnSpc>
              <a:spcBef>
                <a:spcPts val="1000"/>
              </a:spcBef>
              <a:spcAft>
                <a:spcPts val="0"/>
              </a:spcAft>
              <a:buClr>
                <a:schemeClr val="dk1"/>
              </a:buClr>
              <a:buSzPct val="100000"/>
              <a:buNone/>
            </a:pPr>
            <a:endParaRPr/>
          </a:p>
          <a:p>
            <a:pPr marL="228600" lvl="0" indent="0" algn="l" rtl="0">
              <a:lnSpc>
                <a:spcPct val="90000"/>
              </a:lnSpc>
              <a:spcBef>
                <a:spcPts val="1000"/>
              </a:spcBef>
              <a:spcAft>
                <a:spcPts val="0"/>
              </a:spcAft>
              <a:buNone/>
            </a:pPr>
            <a:endParaRPr sz="5100"/>
          </a:p>
        </p:txBody>
      </p:sp>
      <p:pic>
        <p:nvPicPr>
          <p:cNvPr id="190" name="Google Shape;190;p24"/>
          <p:cNvPicPr preferRelativeResize="0"/>
          <p:nvPr/>
        </p:nvPicPr>
        <p:blipFill rotWithShape="1">
          <a:blip r:embed="rId3">
            <a:alphaModFix/>
          </a:blip>
          <a:srcRect/>
          <a:stretch/>
        </p:blipFill>
        <p:spPr>
          <a:xfrm>
            <a:off x="9123875" y="3839195"/>
            <a:ext cx="2583550" cy="2430478"/>
          </a:xfrm>
          <a:prstGeom prst="rect">
            <a:avLst/>
          </a:prstGeom>
          <a:noFill/>
          <a:ln>
            <a:noFill/>
          </a:ln>
        </p:spPr>
      </p:pic>
      <p:pic>
        <p:nvPicPr>
          <p:cNvPr id="191" name="Google Shape;191;p24"/>
          <p:cNvPicPr preferRelativeResize="0"/>
          <p:nvPr/>
        </p:nvPicPr>
        <p:blipFill rotWithShape="1">
          <a:blip r:embed="rId4">
            <a:alphaModFix/>
          </a:blip>
          <a:srcRect/>
          <a:stretch/>
        </p:blipFill>
        <p:spPr>
          <a:xfrm>
            <a:off x="281375" y="5676901"/>
            <a:ext cx="1582594" cy="111369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5"/>
          <p:cNvSpPr/>
          <p:nvPr/>
        </p:nvSpPr>
        <p:spPr>
          <a:xfrm>
            <a:off x="478972" y="501134"/>
            <a:ext cx="11527972" cy="655564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3200" b="1" u="sng">
                <a:solidFill>
                  <a:schemeClr val="dk1"/>
                </a:solidFill>
                <a:latin typeface="Comic Sans MS"/>
                <a:ea typeface="Comic Sans MS"/>
                <a:cs typeface="Comic Sans MS"/>
                <a:sym typeface="Comic Sans MS"/>
              </a:rPr>
              <a:t>Getting in touch </a:t>
            </a:r>
            <a:endParaRPr/>
          </a:p>
          <a:p>
            <a:pPr marL="0" marR="0" lvl="0" indent="0" algn="ctr" rtl="0">
              <a:spcBef>
                <a:spcPts val="0"/>
              </a:spcBef>
              <a:spcAft>
                <a:spcPts val="0"/>
              </a:spcAft>
              <a:buNone/>
            </a:pPr>
            <a:endParaRPr sz="3200" b="1" u="sng">
              <a:solidFill>
                <a:schemeClr val="dk1"/>
              </a:solidFill>
              <a:latin typeface="Comic Sans MS"/>
              <a:ea typeface="Comic Sans MS"/>
              <a:cs typeface="Comic Sans MS"/>
              <a:sym typeface="Comic Sans MS"/>
            </a:endParaRPr>
          </a:p>
          <a:p>
            <a:pPr marL="457200" marR="0" lvl="0" indent="-457200" algn="l" rtl="0">
              <a:spcBef>
                <a:spcPts val="0"/>
              </a:spcBef>
              <a:spcAft>
                <a:spcPts val="0"/>
              </a:spcAft>
              <a:buClr>
                <a:schemeClr val="dk1"/>
              </a:buClr>
              <a:buSzPts val="2800"/>
              <a:buFont typeface="Arial"/>
              <a:buChar char="•"/>
            </a:pPr>
            <a:r>
              <a:rPr lang="en-GB" sz="2800">
                <a:solidFill>
                  <a:schemeClr val="dk1"/>
                </a:solidFill>
                <a:latin typeface="Comic Sans MS"/>
                <a:ea typeface="Comic Sans MS"/>
                <a:cs typeface="Comic Sans MS"/>
                <a:sym typeface="Comic Sans MS"/>
              </a:rPr>
              <a:t>For day to day communication such as changes to your child’s pick up arrangements please write in the planners, speak to the person on the gate upon arrival or contact the school office. </a:t>
            </a:r>
            <a:endParaRPr sz="280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endParaRPr sz="2800">
              <a:solidFill>
                <a:schemeClr val="dk1"/>
              </a:solidFill>
              <a:latin typeface="Comic Sans MS"/>
              <a:ea typeface="Comic Sans MS"/>
              <a:cs typeface="Comic Sans MS"/>
              <a:sym typeface="Comic Sans MS"/>
            </a:endParaRPr>
          </a:p>
          <a:p>
            <a:pPr marL="457200" marR="0" lvl="0" indent="-457200" algn="l" rtl="0">
              <a:spcBef>
                <a:spcPts val="0"/>
              </a:spcBef>
              <a:spcAft>
                <a:spcPts val="0"/>
              </a:spcAft>
              <a:buClr>
                <a:schemeClr val="dk1"/>
              </a:buClr>
              <a:buSzPts val="2800"/>
              <a:buFont typeface="Arial"/>
              <a:buChar char="•"/>
            </a:pPr>
            <a:r>
              <a:rPr lang="en-GB" sz="2800">
                <a:solidFill>
                  <a:schemeClr val="dk1"/>
                </a:solidFill>
                <a:latin typeface="Comic Sans MS"/>
                <a:ea typeface="Comic Sans MS"/>
                <a:cs typeface="Comic Sans MS"/>
                <a:sym typeface="Comic Sans MS"/>
              </a:rPr>
              <a:t>Most importantly, please do come and talk to us directly if you have any questions or would like further information and support</a:t>
            </a:r>
            <a:endParaRPr/>
          </a:p>
          <a:p>
            <a:pPr marL="0" marR="0" lvl="0" indent="0" algn="l" rtl="0">
              <a:spcBef>
                <a:spcPts val="0"/>
              </a:spcBef>
              <a:spcAft>
                <a:spcPts val="0"/>
              </a:spcAft>
              <a:buNone/>
            </a:pPr>
            <a:r>
              <a:rPr lang="en-GB" sz="2800">
                <a:solidFill>
                  <a:schemeClr val="dk1"/>
                </a:solidFill>
                <a:latin typeface="Comic Sans MS"/>
                <a:ea typeface="Comic Sans MS"/>
                <a:cs typeface="Comic Sans MS"/>
                <a:sym typeface="Comic Sans MS"/>
              </a:rPr>
              <a:t> </a:t>
            </a:r>
            <a:endParaRPr/>
          </a:p>
          <a:p>
            <a:pPr marL="457200" marR="0" lvl="0" indent="-457200" algn="l" rtl="0">
              <a:spcBef>
                <a:spcPts val="0"/>
              </a:spcBef>
              <a:spcAft>
                <a:spcPts val="0"/>
              </a:spcAft>
              <a:buClr>
                <a:schemeClr val="dk1"/>
              </a:buClr>
              <a:buSzPts val="2800"/>
              <a:buFont typeface="Arial"/>
              <a:buChar char="•"/>
            </a:pPr>
            <a:r>
              <a:rPr lang="en-GB" sz="2800">
                <a:solidFill>
                  <a:schemeClr val="dk1"/>
                </a:solidFill>
                <a:latin typeface="Comic Sans MS"/>
                <a:ea typeface="Comic Sans MS"/>
                <a:cs typeface="Comic Sans MS"/>
                <a:sym typeface="Comic Sans MS"/>
              </a:rPr>
              <a:t>Email or call the school office if you have any concerns and we will get back to you as soon as we can</a:t>
            </a:r>
            <a:r>
              <a:rPr lang="en-GB" sz="3200">
                <a:solidFill>
                  <a:schemeClr val="dk1"/>
                </a:solidFill>
                <a:latin typeface="Comic Sans MS"/>
                <a:ea typeface="Comic Sans MS"/>
                <a:cs typeface="Comic Sans MS"/>
                <a:sym typeface="Comic Sans MS"/>
              </a:rPr>
              <a:t>.  </a:t>
            </a:r>
            <a:endParaRPr/>
          </a:p>
          <a:p>
            <a:pPr marL="457200" marR="0" lvl="0" indent="-254000" algn="l" rtl="0">
              <a:spcBef>
                <a:spcPts val="0"/>
              </a:spcBef>
              <a:spcAft>
                <a:spcPts val="0"/>
              </a:spcAft>
              <a:buClr>
                <a:schemeClr val="dk1"/>
              </a:buClr>
              <a:buSzPts val="3200"/>
              <a:buFont typeface="Arial"/>
              <a:buNone/>
            </a:pPr>
            <a:endParaRPr sz="320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r>
              <a:rPr lang="en-GB" sz="2800">
                <a:solidFill>
                  <a:schemeClr val="dk1"/>
                </a:solidFill>
                <a:latin typeface="Comic Sans MS"/>
                <a:ea typeface="Comic Sans MS"/>
                <a:cs typeface="Comic Sans MS"/>
                <a:sym typeface="Comic Sans MS"/>
              </a:rPr>
              <a:t>Telephone: </a:t>
            </a:r>
            <a:endParaRPr/>
          </a:p>
          <a:p>
            <a:pPr marL="0" marR="0" lvl="0" indent="0" algn="l" rtl="0">
              <a:spcBef>
                <a:spcPts val="0"/>
              </a:spcBef>
              <a:spcAft>
                <a:spcPts val="0"/>
              </a:spcAft>
              <a:buNone/>
            </a:pPr>
            <a:r>
              <a:rPr lang="en-GB" sz="2800">
                <a:solidFill>
                  <a:schemeClr val="dk1"/>
                </a:solidFill>
                <a:latin typeface="Comic Sans MS"/>
                <a:ea typeface="Comic Sans MS"/>
                <a:cs typeface="Comic Sans MS"/>
                <a:sym typeface="Comic Sans MS"/>
              </a:rPr>
              <a:t>Office email: office@stjohnssevenoaks.co.uk.</a:t>
            </a:r>
            <a:endParaRPr/>
          </a:p>
        </p:txBody>
      </p:sp>
      <p:sp>
        <p:nvSpPr>
          <p:cNvPr id="197" name="Google Shape;197;p25"/>
          <p:cNvSpPr/>
          <p:nvPr/>
        </p:nvSpPr>
        <p:spPr>
          <a:xfrm>
            <a:off x="8518489" y="5800475"/>
            <a:ext cx="3488455"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600" b="1" i="0">
                <a:solidFill>
                  <a:srgbClr val="707070"/>
                </a:solidFill>
                <a:latin typeface="Comic Sans MS"/>
                <a:ea typeface="Comic Sans MS"/>
                <a:cs typeface="Comic Sans MS"/>
                <a:sym typeface="Comic Sans MS"/>
              </a:rPr>
              <a:t>01732 453944</a:t>
            </a:r>
            <a:endParaRPr sz="3600" b="1">
              <a:solidFill>
                <a:schemeClr val="dk1"/>
              </a:solidFill>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TotalTime>
  <Words>647</Words>
  <Application>Microsoft Office PowerPoint</Application>
  <PresentationFormat>Widescreen</PresentationFormat>
  <Paragraphs>78</Paragraphs>
  <Slides>14</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Comic Sans MS</vt:lpstr>
      <vt:lpstr>Noto Sans Symbols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Spelling</vt:lpstr>
      <vt:lpstr>Times Tables </vt:lpstr>
      <vt:lpstr>SNACKS FOR BREAK TIME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Homework</dc:creator>
  <cp:lastModifiedBy>Bev CASEWELL</cp:lastModifiedBy>
  <cp:revision>5</cp:revision>
  <dcterms:modified xsi:type="dcterms:W3CDTF">2025-09-02T12:20:02Z</dcterms:modified>
</cp:coreProperties>
</file>