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handoutMasterIdLst>
    <p:handoutMasterId r:id="rId17"/>
  </p:handoutMasterIdLst>
  <p:sldIdLst>
    <p:sldId id="256" r:id="rId2"/>
    <p:sldId id="257" r:id="rId3"/>
    <p:sldId id="259" r:id="rId4"/>
    <p:sldId id="260" r:id="rId5"/>
    <p:sldId id="261" r:id="rId6"/>
    <p:sldId id="262" r:id="rId7"/>
    <p:sldId id="263" r:id="rId8"/>
    <p:sldId id="277" r:id="rId9"/>
    <p:sldId id="278" r:id="rId10"/>
    <p:sldId id="269" r:id="rId11"/>
    <p:sldId id="271" r:id="rId12"/>
    <p:sldId id="272" r:id="rId13"/>
    <p:sldId id="274" r:id="rId14"/>
    <p:sldId id="279" r:id="rId1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6446"/>
    <p:restoredTop sz="95833"/>
  </p:normalViewPr>
  <p:slideViewPr>
    <p:cSldViewPr snapToGrid="0">
      <p:cViewPr varScale="1">
        <p:scale>
          <a:sx n="106" d="100"/>
          <a:sy n="106" d="100"/>
        </p:scale>
        <p:origin x="132" y="2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56C91597-5B4D-4B8F-AE51-74BEE6DE035C}" type="datetimeFigureOut">
              <a:rPr lang="en-GB" smtClean="0"/>
              <a:t>02/09/2025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4FEEF98B-CBE2-4F8D-AA83-F8210F6FC384}" type="slidenum">
              <a:rPr lang="en-GB" smtClean="0"/>
              <a:t>‹#›</a:t>
            </a:fld>
            <a:endParaRPr lang="en-GB"/>
          </a:p>
        </p:txBody>
      </p:sp>
    </p:spTree>
    <p:extLst>
      <p:ext uri="{BB962C8B-B14F-4D97-AF65-F5344CB8AC3E}">
        <p14:creationId xmlns:p14="http://schemas.microsoft.com/office/powerpoint/2010/main" val="23752499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39C3DFB4-ED45-2040-B913-987117B9B9C2}" type="datetimeFigureOut">
              <a:rPr lang="en-GB" smtClean="0"/>
              <a:t>02/09/2025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F15C388-1FAD-C743-8DE3-0CEE6AED2A26}" type="slidenum">
              <a:rPr lang="en-GB" smtClean="0"/>
              <a:t>‹#›</a:t>
            </a:fld>
            <a:endParaRPr lang="en-GB"/>
          </a:p>
        </p:txBody>
      </p:sp>
    </p:spTree>
    <p:extLst>
      <p:ext uri="{BB962C8B-B14F-4D97-AF65-F5344CB8AC3E}">
        <p14:creationId xmlns:p14="http://schemas.microsoft.com/office/powerpoint/2010/main" val="21489099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11C2A07-BB0B-5B40-BBF0-642879003B00}" type="slidenum">
              <a:rPr lang="en-GB" smtClean="0"/>
              <a:t>14</a:t>
            </a:fld>
            <a:endParaRPr lang="en-GB"/>
          </a:p>
        </p:txBody>
      </p:sp>
    </p:spTree>
    <p:extLst>
      <p:ext uri="{BB962C8B-B14F-4D97-AF65-F5344CB8AC3E}">
        <p14:creationId xmlns:p14="http://schemas.microsoft.com/office/powerpoint/2010/main" val="31843449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B35B3-4B1F-FFFF-2D22-56B1FC88E88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7DC2ECC-7F69-9BD5-FF73-1FDB7F31AFE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10FA112-08EA-32C1-C681-A551AE577D42}"/>
              </a:ext>
            </a:extLst>
          </p:cNvPr>
          <p:cNvSpPr>
            <a:spLocks noGrp="1"/>
          </p:cNvSpPr>
          <p:nvPr>
            <p:ph type="dt" sz="half" idx="10"/>
          </p:nvPr>
        </p:nvSpPr>
        <p:spPr/>
        <p:txBody>
          <a:bodyPr/>
          <a:lstStyle/>
          <a:p>
            <a:fld id="{D1462A09-5F6C-DA48-A9FF-26850397CA81}" type="datetimeFigureOut">
              <a:rPr lang="en-GB" smtClean="0"/>
              <a:t>02/09/2025</a:t>
            </a:fld>
            <a:endParaRPr lang="en-GB"/>
          </a:p>
        </p:txBody>
      </p:sp>
      <p:sp>
        <p:nvSpPr>
          <p:cNvPr id="5" name="Footer Placeholder 4">
            <a:extLst>
              <a:ext uri="{FF2B5EF4-FFF2-40B4-BE49-F238E27FC236}">
                <a16:creationId xmlns:a16="http://schemas.microsoft.com/office/drawing/2014/main" id="{13C08121-E9A6-90FA-B206-316A935935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0B6928-CD82-D21B-3166-2459DE9E3465}"/>
              </a:ext>
            </a:extLst>
          </p:cNvPr>
          <p:cNvSpPr>
            <a:spLocks noGrp="1"/>
          </p:cNvSpPr>
          <p:nvPr>
            <p:ph type="sldNum" sz="quarter" idx="12"/>
          </p:nvPr>
        </p:nvSpPr>
        <p:spPr/>
        <p:txBody>
          <a:bodyPr/>
          <a:lstStyle/>
          <a:p>
            <a:fld id="{CEEFDF76-AAF7-F64A-9A77-BB8A382FCEB6}" type="slidenum">
              <a:rPr lang="en-GB" smtClean="0"/>
              <a:t>‹#›</a:t>
            </a:fld>
            <a:endParaRPr lang="en-GB"/>
          </a:p>
        </p:txBody>
      </p:sp>
    </p:spTree>
    <p:extLst>
      <p:ext uri="{BB962C8B-B14F-4D97-AF65-F5344CB8AC3E}">
        <p14:creationId xmlns:p14="http://schemas.microsoft.com/office/powerpoint/2010/main" val="21057680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01B35-19BF-A0FD-0319-3AB59E223E3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C9C17D2-570B-797C-A1CC-E1132FE8F16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A9C45D8-0339-AAA8-2260-2DB506B544E1}"/>
              </a:ext>
            </a:extLst>
          </p:cNvPr>
          <p:cNvSpPr>
            <a:spLocks noGrp="1"/>
          </p:cNvSpPr>
          <p:nvPr>
            <p:ph type="dt" sz="half" idx="10"/>
          </p:nvPr>
        </p:nvSpPr>
        <p:spPr/>
        <p:txBody>
          <a:bodyPr/>
          <a:lstStyle/>
          <a:p>
            <a:fld id="{D1462A09-5F6C-DA48-A9FF-26850397CA81}" type="datetimeFigureOut">
              <a:rPr lang="en-GB" smtClean="0"/>
              <a:t>02/09/2025</a:t>
            </a:fld>
            <a:endParaRPr lang="en-GB"/>
          </a:p>
        </p:txBody>
      </p:sp>
      <p:sp>
        <p:nvSpPr>
          <p:cNvPr id="5" name="Footer Placeholder 4">
            <a:extLst>
              <a:ext uri="{FF2B5EF4-FFF2-40B4-BE49-F238E27FC236}">
                <a16:creationId xmlns:a16="http://schemas.microsoft.com/office/drawing/2014/main" id="{1B59448F-37A3-3D78-A122-F6D0BAA678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E8C245-5339-4E90-2816-09DE19F86CFF}"/>
              </a:ext>
            </a:extLst>
          </p:cNvPr>
          <p:cNvSpPr>
            <a:spLocks noGrp="1"/>
          </p:cNvSpPr>
          <p:nvPr>
            <p:ph type="sldNum" sz="quarter" idx="12"/>
          </p:nvPr>
        </p:nvSpPr>
        <p:spPr/>
        <p:txBody>
          <a:bodyPr/>
          <a:lstStyle/>
          <a:p>
            <a:fld id="{CEEFDF76-AAF7-F64A-9A77-BB8A382FCEB6}" type="slidenum">
              <a:rPr lang="en-GB" smtClean="0"/>
              <a:t>‹#›</a:t>
            </a:fld>
            <a:endParaRPr lang="en-GB"/>
          </a:p>
        </p:txBody>
      </p:sp>
    </p:spTree>
    <p:extLst>
      <p:ext uri="{BB962C8B-B14F-4D97-AF65-F5344CB8AC3E}">
        <p14:creationId xmlns:p14="http://schemas.microsoft.com/office/powerpoint/2010/main" val="1758016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7D929-C553-CC02-15AE-79CCD47C687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88321180-C2B2-93E0-B275-DEEC89D89F1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A4D5A4D-8932-CF47-9A11-87B25AE99E2D}"/>
              </a:ext>
            </a:extLst>
          </p:cNvPr>
          <p:cNvSpPr>
            <a:spLocks noGrp="1"/>
          </p:cNvSpPr>
          <p:nvPr>
            <p:ph type="dt" sz="half" idx="10"/>
          </p:nvPr>
        </p:nvSpPr>
        <p:spPr/>
        <p:txBody>
          <a:bodyPr/>
          <a:lstStyle/>
          <a:p>
            <a:fld id="{D1462A09-5F6C-DA48-A9FF-26850397CA81}" type="datetimeFigureOut">
              <a:rPr lang="en-GB" smtClean="0"/>
              <a:t>02/09/2025</a:t>
            </a:fld>
            <a:endParaRPr lang="en-GB"/>
          </a:p>
        </p:txBody>
      </p:sp>
      <p:sp>
        <p:nvSpPr>
          <p:cNvPr id="5" name="Footer Placeholder 4">
            <a:extLst>
              <a:ext uri="{FF2B5EF4-FFF2-40B4-BE49-F238E27FC236}">
                <a16:creationId xmlns:a16="http://schemas.microsoft.com/office/drawing/2014/main" id="{906A6266-8879-7D15-EA92-42E8B76E2D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68FE7D-CCE1-4A1B-FF78-9A8782A6D5BC}"/>
              </a:ext>
            </a:extLst>
          </p:cNvPr>
          <p:cNvSpPr>
            <a:spLocks noGrp="1"/>
          </p:cNvSpPr>
          <p:nvPr>
            <p:ph type="sldNum" sz="quarter" idx="12"/>
          </p:nvPr>
        </p:nvSpPr>
        <p:spPr/>
        <p:txBody>
          <a:bodyPr/>
          <a:lstStyle/>
          <a:p>
            <a:fld id="{CEEFDF76-AAF7-F64A-9A77-BB8A382FCEB6}" type="slidenum">
              <a:rPr lang="en-GB" smtClean="0"/>
              <a:t>‹#›</a:t>
            </a:fld>
            <a:endParaRPr lang="en-GB"/>
          </a:p>
        </p:txBody>
      </p:sp>
    </p:spTree>
    <p:extLst>
      <p:ext uri="{BB962C8B-B14F-4D97-AF65-F5344CB8AC3E}">
        <p14:creationId xmlns:p14="http://schemas.microsoft.com/office/powerpoint/2010/main" val="11895836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ADA76-19D5-CCC4-736D-1BE99FD0A5A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865F59D-FF99-5168-D568-0DF0D2D2244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FB8238D9-226A-AD0F-175E-6C431A759DF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3C68E3EC-5A85-243B-4877-5FAD72D5A595}"/>
              </a:ext>
            </a:extLst>
          </p:cNvPr>
          <p:cNvSpPr>
            <a:spLocks noGrp="1"/>
          </p:cNvSpPr>
          <p:nvPr>
            <p:ph type="dt" sz="half" idx="10"/>
          </p:nvPr>
        </p:nvSpPr>
        <p:spPr/>
        <p:txBody>
          <a:bodyPr/>
          <a:lstStyle/>
          <a:p>
            <a:fld id="{D1462A09-5F6C-DA48-A9FF-26850397CA81}" type="datetimeFigureOut">
              <a:rPr lang="en-GB" smtClean="0"/>
              <a:t>02/09/2025</a:t>
            </a:fld>
            <a:endParaRPr lang="en-GB"/>
          </a:p>
        </p:txBody>
      </p:sp>
      <p:sp>
        <p:nvSpPr>
          <p:cNvPr id="6" name="Footer Placeholder 5">
            <a:extLst>
              <a:ext uri="{FF2B5EF4-FFF2-40B4-BE49-F238E27FC236}">
                <a16:creationId xmlns:a16="http://schemas.microsoft.com/office/drawing/2014/main" id="{0189FA04-16EA-C822-3D26-60C1C0F8E97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67C115-9A42-CC48-EF54-3370BBD47B74}"/>
              </a:ext>
            </a:extLst>
          </p:cNvPr>
          <p:cNvSpPr>
            <a:spLocks noGrp="1"/>
          </p:cNvSpPr>
          <p:nvPr>
            <p:ph type="sldNum" sz="quarter" idx="12"/>
          </p:nvPr>
        </p:nvSpPr>
        <p:spPr/>
        <p:txBody>
          <a:bodyPr/>
          <a:lstStyle/>
          <a:p>
            <a:fld id="{CEEFDF76-AAF7-F64A-9A77-BB8A382FCEB6}" type="slidenum">
              <a:rPr lang="en-GB" smtClean="0"/>
              <a:t>‹#›</a:t>
            </a:fld>
            <a:endParaRPr lang="en-GB"/>
          </a:p>
        </p:txBody>
      </p:sp>
    </p:spTree>
    <p:extLst>
      <p:ext uri="{BB962C8B-B14F-4D97-AF65-F5344CB8AC3E}">
        <p14:creationId xmlns:p14="http://schemas.microsoft.com/office/powerpoint/2010/main" val="3063404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4F6480-34EF-E6A5-2E04-762640EE0C98}"/>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DBAB0CAD-534F-7A02-EC97-A8C620104F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16B4E47-34A5-C40F-56B7-17CA6EAD8D2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4639E017-2D4E-E232-B2B7-DA587302E08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FA78FD8-A982-68F1-AFFC-85EC62AC0B3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D60BE07B-592A-C911-B208-1A1E482EC14F}"/>
              </a:ext>
            </a:extLst>
          </p:cNvPr>
          <p:cNvSpPr>
            <a:spLocks noGrp="1"/>
          </p:cNvSpPr>
          <p:nvPr>
            <p:ph type="dt" sz="half" idx="10"/>
          </p:nvPr>
        </p:nvSpPr>
        <p:spPr/>
        <p:txBody>
          <a:bodyPr/>
          <a:lstStyle/>
          <a:p>
            <a:fld id="{D1462A09-5F6C-DA48-A9FF-26850397CA81}" type="datetimeFigureOut">
              <a:rPr lang="en-GB" smtClean="0"/>
              <a:t>02/09/2025</a:t>
            </a:fld>
            <a:endParaRPr lang="en-GB"/>
          </a:p>
        </p:txBody>
      </p:sp>
      <p:sp>
        <p:nvSpPr>
          <p:cNvPr id="8" name="Footer Placeholder 7">
            <a:extLst>
              <a:ext uri="{FF2B5EF4-FFF2-40B4-BE49-F238E27FC236}">
                <a16:creationId xmlns:a16="http://schemas.microsoft.com/office/drawing/2014/main" id="{00F15482-B95F-C5C1-4F72-317C235D360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00F7AF9-0646-3AE6-4366-C8C0CCF81EE3}"/>
              </a:ext>
            </a:extLst>
          </p:cNvPr>
          <p:cNvSpPr>
            <a:spLocks noGrp="1"/>
          </p:cNvSpPr>
          <p:nvPr>
            <p:ph type="sldNum" sz="quarter" idx="12"/>
          </p:nvPr>
        </p:nvSpPr>
        <p:spPr/>
        <p:txBody>
          <a:bodyPr/>
          <a:lstStyle/>
          <a:p>
            <a:fld id="{CEEFDF76-AAF7-F64A-9A77-BB8A382FCEB6}" type="slidenum">
              <a:rPr lang="en-GB" smtClean="0"/>
              <a:t>‹#›</a:t>
            </a:fld>
            <a:endParaRPr lang="en-GB"/>
          </a:p>
        </p:txBody>
      </p:sp>
    </p:spTree>
    <p:extLst>
      <p:ext uri="{BB962C8B-B14F-4D97-AF65-F5344CB8AC3E}">
        <p14:creationId xmlns:p14="http://schemas.microsoft.com/office/powerpoint/2010/main" val="15578187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E666D-1DD4-5FA3-6AD4-3E22385460C0}"/>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95634586-3580-F85D-AB79-1204D56C8549}"/>
              </a:ext>
            </a:extLst>
          </p:cNvPr>
          <p:cNvSpPr>
            <a:spLocks noGrp="1"/>
          </p:cNvSpPr>
          <p:nvPr>
            <p:ph type="dt" sz="half" idx="10"/>
          </p:nvPr>
        </p:nvSpPr>
        <p:spPr/>
        <p:txBody>
          <a:bodyPr/>
          <a:lstStyle/>
          <a:p>
            <a:fld id="{D1462A09-5F6C-DA48-A9FF-26850397CA81}" type="datetimeFigureOut">
              <a:rPr lang="en-GB" smtClean="0"/>
              <a:t>02/09/2025</a:t>
            </a:fld>
            <a:endParaRPr lang="en-GB"/>
          </a:p>
        </p:txBody>
      </p:sp>
      <p:sp>
        <p:nvSpPr>
          <p:cNvPr id="4" name="Footer Placeholder 3">
            <a:extLst>
              <a:ext uri="{FF2B5EF4-FFF2-40B4-BE49-F238E27FC236}">
                <a16:creationId xmlns:a16="http://schemas.microsoft.com/office/drawing/2014/main" id="{EA047F9C-8FE9-A678-9E73-D82CBD985A3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F3E6C64-BB63-12AA-04F7-ED6A704DDE1E}"/>
              </a:ext>
            </a:extLst>
          </p:cNvPr>
          <p:cNvSpPr>
            <a:spLocks noGrp="1"/>
          </p:cNvSpPr>
          <p:nvPr>
            <p:ph type="sldNum" sz="quarter" idx="12"/>
          </p:nvPr>
        </p:nvSpPr>
        <p:spPr/>
        <p:txBody>
          <a:bodyPr/>
          <a:lstStyle/>
          <a:p>
            <a:fld id="{CEEFDF76-AAF7-F64A-9A77-BB8A382FCEB6}" type="slidenum">
              <a:rPr lang="en-GB" smtClean="0"/>
              <a:t>‹#›</a:t>
            </a:fld>
            <a:endParaRPr lang="en-GB"/>
          </a:p>
        </p:txBody>
      </p:sp>
    </p:spTree>
    <p:extLst>
      <p:ext uri="{BB962C8B-B14F-4D97-AF65-F5344CB8AC3E}">
        <p14:creationId xmlns:p14="http://schemas.microsoft.com/office/powerpoint/2010/main" val="17788178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7EA7A8-7E81-214A-EDB3-8EC727473BC1}"/>
              </a:ext>
            </a:extLst>
          </p:cNvPr>
          <p:cNvSpPr>
            <a:spLocks noGrp="1"/>
          </p:cNvSpPr>
          <p:nvPr>
            <p:ph type="dt" sz="half" idx="10"/>
          </p:nvPr>
        </p:nvSpPr>
        <p:spPr/>
        <p:txBody>
          <a:bodyPr/>
          <a:lstStyle/>
          <a:p>
            <a:fld id="{D1462A09-5F6C-DA48-A9FF-26850397CA81}" type="datetimeFigureOut">
              <a:rPr lang="en-GB" smtClean="0"/>
              <a:t>02/09/2025</a:t>
            </a:fld>
            <a:endParaRPr lang="en-GB"/>
          </a:p>
        </p:txBody>
      </p:sp>
      <p:sp>
        <p:nvSpPr>
          <p:cNvPr id="3" name="Footer Placeholder 2">
            <a:extLst>
              <a:ext uri="{FF2B5EF4-FFF2-40B4-BE49-F238E27FC236}">
                <a16:creationId xmlns:a16="http://schemas.microsoft.com/office/drawing/2014/main" id="{2CC9662D-D69B-2AB8-B8BB-532B463948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E2B7D53-73A5-A32F-424E-92665CF56B0E}"/>
              </a:ext>
            </a:extLst>
          </p:cNvPr>
          <p:cNvSpPr>
            <a:spLocks noGrp="1"/>
          </p:cNvSpPr>
          <p:nvPr>
            <p:ph type="sldNum" sz="quarter" idx="12"/>
          </p:nvPr>
        </p:nvSpPr>
        <p:spPr/>
        <p:txBody>
          <a:bodyPr/>
          <a:lstStyle/>
          <a:p>
            <a:fld id="{CEEFDF76-AAF7-F64A-9A77-BB8A382FCEB6}" type="slidenum">
              <a:rPr lang="en-GB" smtClean="0"/>
              <a:t>‹#›</a:t>
            </a:fld>
            <a:endParaRPr lang="en-GB"/>
          </a:p>
        </p:txBody>
      </p:sp>
    </p:spTree>
    <p:extLst>
      <p:ext uri="{BB962C8B-B14F-4D97-AF65-F5344CB8AC3E}">
        <p14:creationId xmlns:p14="http://schemas.microsoft.com/office/powerpoint/2010/main" val="15866191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D2BB5-FBFF-2063-47EE-603C36C81CA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40075DCA-1652-9DEF-A09A-7244B7C49E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93C32F7C-84BD-08CE-A48E-CEBDD4D7DB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811191B-F1E0-5720-F36A-4D07D2060B6D}"/>
              </a:ext>
            </a:extLst>
          </p:cNvPr>
          <p:cNvSpPr>
            <a:spLocks noGrp="1"/>
          </p:cNvSpPr>
          <p:nvPr>
            <p:ph type="dt" sz="half" idx="10"/>
          </p:nvPr>
        </p:nvSpPr>
        <p:spPr/>
        <p:txBody>
          <a:bodyPr/>
          <a:lstStyle/>
          <a:p>
            <a:fld id="{D1462A09-5F6C-DA48-A9FF-26850397CA81}" type="datetimeFigureOut">
              <a:rPr lang="en-GB" smtClean="0"/>
              <a:t>02/09/2025</a:t>
            </a:fld>
            <a:endParaRPr lang="en-GB"/>
          </a:p>
        </p:txBody>
      </p:sp>
      <p:sp>
        <p:nvSpPr>
          <p:cNvPr id="6" name="Footer Placeholder 5">
            <a:extLst>
              <a:ext uri="{FF2B5EF4-FFF2-40B4-BE49-F238E27FC236}">
                <a16:creationId xmlns:a16="http://schemas.microsoft.com/office/drawing/2014/main" id="{146EE6AE-7AB5-7F41-9D39-C669A89E43B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65335D3-33A4-6B89-B74C-B5F34C28141C}"/>
              </a:ext>
            </a:extLst>
          </p:cNvPr>
          <p:cNvSpPr>
            <a:spLocks noGrp="1"/>
          </p:cNvSpPr>
          <p:nvPr>
            <p:ph type="sldNum" sz="quarter" idx="12"/>
          </p:nvPr>
        </p:nvSpPr>
        <p:spPr/>
        <p:txBody>
          <a:bodyPr/>
          <a:lstStyle/>
          <a:p>
            <a:fld id="{CEEFDF76-AAF7-F64A-9A77-BB8A382FCEB6}" type="slidenum">
              <a:rPr lang="en-GB" smtClean="0"/>
              <a:t>‹#›</a:t>
            </a:fld>
            <a:endParaRPr lang="en-GB"/>
          </a:p>
        </p:txBody>
      </p:sp>
    </p:spTree>
    <p:extLst>
      <p:ext uri="{BB962C8B-B14F-4D97-AF65-F5344CB8AC3E}">
        <p14:creationId xmlns:p14="http://schemas.microsoft.com/office/powerpoint/2010/main" val="2787514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B8CEC-FFAE-E084-3526-3C33F314D0C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993B4B63-3BCC-B71C-ABE6-A79409CD7DD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a:extLst>
              <a:ext uri="{FF2B5EF4-FFF2-40B4-BE49-F238E27FC236}">
                <a16:creationId xmlns:a16="http://schemas.microsoft.com/office/drawing/2014/main" id="{09BF0508-1CCB-B42F-28F6-DA7D3FE9D5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E90002F-17FA-C692-E586-DFDA9E89729D}"/>
              </a:ext>
            </a:extLst>
          </p:cNvPr>
          <p:cNvSpPr>
            <a:spLocks noGrp="1"/>
          </p:cNvSpPr>
          <p:nvPr>
            <p:ph type="dt" sz="half" idx="10"/>
          </p:nvPr>
        </p:nvSpPr>
        <p:spPr/>
        <p:txBody>
          <a:bodyPr/>
          <a:lstStyle/>
          <a:p>
            <a:fld id="{D1462A09-5F6C-DA48-A9FF-26850397CA81}" type="datetimeFigureOut">
              <a:rPr lang="en-GB" smtClean="0"/>
              <a:t>02/09/2025</a:t>
            </a:fld>
            <a:endParaRPr lang="en-GB"/>
          </a:p>
        </p:txBody>
      </p:sp>
      <p:sp>
        <p:nvSpPr>
          <p:cNvPr id="6" name="Footer Placeholder 5">
            <a:extLst>
              <a:ext uri="{FF2B5EF4-FFF2-40B4-BE49-F238E27FC236}">
                <a16:creationId xmlns:a16="http://schemas.microsoft.com/office/drawing/2014/main" id="{7F456F4E-D71A-338E-31E3-A38D5A154DF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B3F69A8-FE28-A9ED-5065-855B87FD3A8F}"/>
              </a:ext>
            </a:extLst>
          </p:cNvPr>
          <p:cNvSpPr>
            <a:spLocks noGrp="1"/>
          </p:cNvSpPr>
          <p:nvPr>
            <p:ph type="sldNum" sz="quarter" idx="12"/>
          </p:nvPr>
        </p:nvSpPr>
        <p:spPr/>
        <p:txBody>
          <a:bodyPr/>
          <a:lstStyle/>
          <a:p>
            <a:fld id="{CEEFDF76-AAF7-F64A-9A77-BB8A382FCEB6}" type="slidenum">
              <a:rPr lang="en-GB" smtClean="0"/>
              <a:t>‹#›</a:t>
            </a:fld>
            <a:endParaRPr lang="en-GB"/>
          </a:p>
        </p:txBody>
      </p:sp>
    </p:spTree>
    <p:extLst>
      <p:ext uri="{BB962C8B-B14F-4D97-AF65-F5344CB8AC3E}">
        <p14:creationId xmlns:p14="http://schemas.microsoft.com/office/powerpoint/2010/main" val="8648572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27BB7-9DB1-7E95-1717-5B2AD9B3CA74}"/>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73B8470D-D62D-BACA-0C28-1ED1945B442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1B0FB5E-8304-972F-85FF-169EDCDF93F6}"/>
              </a:ext>
            </a:extLst>
          </p:cNvPr>
          <p:cNvSpPr>
            <a:spLocks noGrp="1"/>
          </p:cNvSpPr>
          <p:nvPr>
            <p:ph type="dt" sz="half" idx="10"/>
          </p:nvPr>
        </p:nvSpPr>
        <p:spPr/>
        <p:txBody>
          <a:bodyPr/>
          <a:lstStyle/>
          <a:p>
            <a:fld id="{D1462A09-5F6C-DA48-A9FF-26850397CA81}" type="datetimeFigureOut">
              <a:rPr lang="en-GB" smtClean="0"/>
              <a:t>02/09/2025</a:t>
            </a:fld>
            <a:endParaRPr lang="en-GB"/>
          </a:p>
        </p:txBody>
      </p:sp>
      <p:sp>
        <p:nvSpPr>
          <p:cNvPr id="5" name="Footer Placeholder 4">
            <a:extLst>
              <a:ext uri="{FF2B5EF4-FFF2-40B4-BE49-F238E27FC236}">
                <a16:creationId xmlns:a16="http://schemas.microsoft.com/office/drawing/2014/main" id="{24E06937-1CC4-D35F-2D56-18E4C5D352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094F25-E379-4B01-33D3-96EE06699A17}"/>
              </a:ext>
            </a:extLst>
          </p:cNvPr>
          <p:cNvSpPr>
            <a:spLocks noGrp="1"/>
          </p:cNvSpPr>
          <p:nvPr>
            <p:ph type="sldNum" sz="quarter" idx="12"/>
          </p:nvPr>
        </p:nvSpPr>
        <p:spPr/>
        <p:txBody>
          <a:bodyPr/>
          <a:lstStyle/>
          <a:p>
            <a:fld id="{CEEFDF76-AAF7-F64A-9A77-BB8A382FCEB6}" type="slidenum">
              <a:rPr lang="en-GB" smtClean="0"/>
              <a:t>‹#›</a:t>
            </a:fld>
            <a:endParaRPr lang="en-GB"/>
          </a:p>
        </p:txBody>
      </p:sp>
    </p:spTree>
    <p:extLst>
      <p:ext uri="{BB962C8B-B14F-4D97-AF65-F5344CB8AC3E}">
        <p14:creationId xmlns:p14="http://schemas.microsoft.com/office/powerpoint/2010/main" val="30986569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67D713-E2AB-9E33-FCBF-53DE542F848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108E69A1-C0EF-FFFA-0E74-5BC73EB705B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B4880CA-B9C5-1446-DEC1-F3402D243AA7}"/>
              </a:ext>
            </a:extLst>
          </p:cNvPr>
          <p:cNvSpPr>
            <a:spLocks noGrp="1"/>
          </p:cNvSpPr>
          <p:nvPr>
            <p:ph type="dt" sz="half" idx="10"/>
          </p:nvPr>
        </p:nvSpPr>
        <p:spPr/>
        <p:txBody>
          <a:bodyPr/>
          <a:lstStyle/>
          <a:p>
            <a:fld id="{D1462A09-5F6C-DA48-A9FF-26850397CA81}" type="datetimeFigureOut">
              <a:rPr lang="en-GB" smtClean="0"/>
              <a:t>02/09/2025</a:t>
            </a:fld>
            <a:endParaRPr lang="en-GB"/>
          </a:p>
        </p:txBody>
      </p:sp>
      <p:sp>
        <p:nvSpPr>
          <p:cNvPr id="5" name="Footer Placeholder 4">
            <a:extLst>
              <a:ext uri="{FF2B5EF4-FFF2-40B4-BE49-F238E27FC236}">
                <a16:creationId xmlns:a16="http://schemas.microsoft.com/office/drawing/2014/main" id="{2486A41C-8162-374F-0CDE-A659721FCF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3A7137-C8F0-8826-25F8-DB4B32635450}"/>
              </a:ext>
            </a:extLst>
          </p:cNvPr>
          <p:cNvSpPr>
            <a:spLocks noGrp="1"/>
          </p:cNvSpPr>
          <p:nvPr>
            <p:ph type="sldNum" sz="quarter" idx="12"/>
          </p:nvPr>
        </p:nvSpPr>
        <p:spPr/>
        <p:txBody>
          <a:bodyPr/>
          <a:lstStyle/>
          <a:p>
            <a:fld id="{CEEFDF76-AAF7-F64A-9A77-BB8A382FCEB6}" type="slidenum">
              <a:rPr lang="en-GB" smtClean="0"/>
              <a:t>‹#›</a:t>
            </a:fld>
            <a:endParaRPr lang="en-GB"/>
          </a:p>
        </p:txBody>
      </p:sp>
    </p:spTree>
    <p:extLst>
      <p:ext uri="{BB962C8B-B14F-4D97-AF65-F5344CB8AC3E}">
        <p14:creationId xmlns:p14="http://schemas.microsoft.com/office/powerpoint/2010/main" val="36128164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2CC58A5-4F60-5606-281F-B163FE897E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7FB2600C-D364-FF5B-14AD-8CF9ECBC4C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6540FBC-C44C-1159-85D3-FC55F351F71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1462A09-5F6C-DA48-A9FF-26850397CA81}" type="datetimeFigureOut">
              <a:rPr lang="en-GB" smtClean="0"/>
              <a:t>02/09/2025</a:t>
            </a:fld>
            <a:endParaRPr lang="en-GB"/>
          </a:p>
        </p:txBody>
      </p:sp>
      <p:sp>
        <p:nvSpPr>
          <p:cNvPr id="5" name="Footer Placeholder 4">
            <a:extLst>
              <a:ext uri="{FF2B5EF4-FFF2-40B4-BE49-F238E27FC236}">
                <a16:creationId xmlns:a16="http://schemas.microsoft.com/office/drawing/2014/main" id="{843F67D6-1A4A-04E4-F2C3-1430A0A0381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8D1EE423-2387-CC67-9513-E4EB3BF103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EEFDF76-AAF7-F64A-9A77-BB8A382FCEB6}" type="slidenum">
              <a:rPr lang="en-GB" smtClean="0"/>
              <a:t>‹#›</a:t>
            </a:fld>
            <a:endParaRPr lang="en-GB"/>
          </a:p>
        </p:txBody>
      </p:sp>
    </p:spTree>
    <p:extLst>
      <p:ext uri="{BB962C8B-B14F-4D97-AF65-F5344CB8AC3E}">
        <p14:creationId xmlns:p14="http://schemas.microsoft.com/office/powerpoint/2010/main" val="19011810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image" Target="../media/image22.jpeg"/></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7FB8CFE-E71F-5FCE-917B-E2BBC9F6C33B}"/>
              </a:ext>
            </a:extLst>
          </p:cNvPr>
          <p:cNvSpPr/>
          <p:nvPr/>
        </p:nvSpPr>
        <p:spPr>
          <a:xfrm>
            <a:off x="3522795" y="299853"/>
            <a:ext cx="5146409" cy="2585323"/>
          </a:xfrm>
          <a:prstGeom prst="rect">
            <a:avLst/>
          </a:prstGeom>
          <a:noFill/>
        </p:spPr>
        <p:txBody>
          <a:bodyPr wrap="none" lIns="91440" tIns="45720" rIns="91440" bIns="45720">
            <a:spAutoFit/>
          </a:bodyPr>
          <a:lstStyle/>
          <a:p>
            <a:pPr algn="ctr"/>
            <a:r>
              <a:rPr lang="en-GB" sz="5400" b="0" cap="none" spc="0" dirty="0">
                <a:ln w="0"/>
                <a:solidFill>
                  <a:srgbClr val="0070C0"/>
                </a:solidFill>
                <a:effectLst>
                  <a:outerShdw blurRad="38100" dist="19050" dir="2700000" algn="tl" rotWithShape="0">
                    <a:schemeClr val="dk1">
                      <a:alpha val="40000"/>
                    </a:schemeClr>
                  </a:outerShdw>
                </a:effectLst>
              </a:rPr>
              <a:t>Meet the Teacher</a:t>
            </a:r>
          </a:p>
          <a:p>
            <a:pPr algn="ctr"/>
            <a:r>
              <a:rPr lang="en-GB" sz="5400" dirty="0">
                <a:ln w="0"/>
                <a:solidFill>
                  <a:srgbClr val="0070C0"/>
                </a:solidFill>
                <a:effectLst>
                  <a:outerShdw blurRad="38100" dist="19050" dir="2700000" algn="tl" rotWithShape="0">
                    <a:schemeClr val="dk1">
                      <a:alpha val="40000"/>
                    </a:schemeClr>
                  </a:outerShdw>
                </a:effectLst>
              </a:rPr>
              <a:t>Year 4</a:t>
            </a:r>
          </a:p>
          <a:p>
            <a:pPr algn="ctr"/>
            <a:r>
              <a:rPr lang="en-GB" sz="5400" b="0" cap="none" spc="0" dirty="0">
                <a:ln w="0"/>
                <a:solidFill>
                  <a:srgbClr val="0070C0"/>
                </a:solidFill>
                <a:effectLst>
                  <a:outerShdw blurRad="38100" dist="19050" dir="2700000" algn="tl" rotWithShape="0">
                    <a:schemeClr val="dk1">
                      <a:alpha val="40000"/>
                    </a:schemeClr>
                  </a:outerShdw>
                </a:effectLst>
              </a:rPr>
              <a:t>Owl Class 2025</a:t>
            </a:r>
          </a:p>
        </p:txBody>
      </p:sp>
      <p:pic>
        <p:nvPicPr>
          <p:cNvPr id="5" name="Picture 2" descr="Vision Icon">
            <a:extLst>
              <a:ext uri="{FF2B5EF4-FFF2-40B4-BE49-F238E27FC236}">
                <a16:creationId xmlns:a16="http://schemas.microsoft.com/office/drawing/2014/main" id="{E0D84D55-856B-F8E1-09A5-5653DB112CB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2261" y="3000844"/>
            <a:ext cx="3557303" cy="3557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D2DFDEEE-93B7-12E9-C1B8-17BF8AE064B6}"/>
              </a:ext>
            </a:extLst>
          </p:cNvPr>
          <p:cNvPicPr>
            <a:picLocks noChangeAspect="1"/>
          </p:cNvPicPr>
          <p:nvPr/>
        </p:nvPicPr>
        <p:blipFill>
          <a:blip r:embed="rId3"/>
          <a:stretch>
            <a:fillRect/>
          </a:stretch>
        </p:blipFill>
        <p:spPr>
          <a:xfrm>
            <a:off x="7145578" y="3028132"/>
            <a:ext cx="3387499" cy="3530015"/>
          </a:xfrm>
          <a:prstGeom prst="rect">
            <a:avLst/>
          </a:prstGeom>
        </p:spPr>
      </p:pic>
    </p:spTree>
    <p:extLst>
      <p:ext uri="{BB962C8B-B14F-4D97-AF65-F5344CB8AC3E}">
        <p14:creationId xmlns:p14="http://schemas.microsoft.com/office/powerpoint/2010/main" val="30129543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0AFE57B-3566-261C-F183-99195942A817}"/>
              </a:ext>
            </a:extLst>
          </p:cNvPr>
          <p:cNvSpPr/>
          <p:nvPr/>
        </p:nvSpPr>
        <p:spPr>
          <a:xfrm>
            <a:off x="3738335" y="245400"/>
            <a:ext cx="4715330" cy="923330"/>
          </a:xfrm>
          <a:prstGeom prst="rect">
            <a:avLst/>
          </a:prstGeom>
          <a:noFill/>
        </p:spPr>
        <p:txBody>
          <a:bodyPr wrap="none" lIns="91440" tIns="45720" rIns="91440" bIns="45720">
            <a:spAutoFit/>
          </a:bodyPr>
          <a:lstStyle/>
          <a:p>
            <a:pPr algn="ctr"/>
            <a:r>
              <a:rPr lang="en-GB" sz="5400" b="0" cap="none" spc="0" dirty="0">
                <a:ln w="0"/>
                <a:solidFill>
                  <a:srgbClr val="0070C0"/>
                </a:solidFill>
                <a:effectLst>
                  <a:outerShdw blurRad="38100" dist="19050" dir="2700000" algn="tl" rotWithShape="0">
                    <a:schemeClr val="dk1">
                      <a:alpha val="40000"/>
                    </a:schemeClr>
                  </a:outerShdw>
                </a:effectLst>
              </a:rPr>
              <a:t>The Year 4 team</a:t>
            </a:r>
          </a:p>
        </p:txBody>
      </p:sp>
      <p:pic>
        <p:nvPicPr>
          <p:cNvPr id="3" name="Picture 2">
            <a:extLst>
              <a:ext uri="{FF2B5EF4-FFF2-40B4-BE49-F238E27FC236}">
                <a16:creationId xmlns:a16="http://schemas.microsoft.com/office/drawing/2014/main" id="{A7B92F76-7F68-2FE8-9683-6E95F30E519A}"/>
              </a:ext>
            </a:extLst>
          </p:cNvPr>
          <p:cNvPicPr>
            <a:picLocks noChangeAspect="1"/>
          </p:cNvPicPr>
          <p:nvPr/>
        </p:nvPicPr>
        <p:blipFill>
          <a:blip r:embed="rId2"/>
          <a:stretch>
            <a:fillRect/>
          </a:stretch>
        </p:blipFill>
        <p:spPr>
          <a:xfrm>
            <a:off x="1049647" y="1644907"/>
            <a:ext cx="1993734" cy="2563372"/>
          </a:xfrm>
          <a:prstGeom prst="rect">
            <a:avLst/>
          </a:prstGeom>
        </p:spPr>
      </p:pic>
      <p:pic>
        <p:nvPicPr>
          <p:cNvPr id="4" name="Picture 3">
            <a:extLst>
              <a:ext uri="{FF2B5EF4-FFF2-40B4-BE49-F238E27FC236}">
                <a16:creationId xmlns:a16="http://schemas.microsoft.com/office/drawing/2014/main" id="{2B6FAE79-513F-7885-85DD-E9EB1086FCFB}"/>
              </a:ext>
            </a:extLst>
          </p:cNvPr>
          <p:cNvPicPr>
            <a:picLocks noChangeAspect="1"/>
          </p:cNvPicPr>
          <p:nvPr/>
        </p:nvPicPr>
        <p:blipFill>
          <a:blip r:embed="rId3"/>
          <a:stretch>
            <a:fillRect/>
          </a:stretch>
        </p:blipFill>
        <p:spPr>
          <a:xfrm>
            <a:off x="3895460" y="1644907"/>
            <a:ext cx="1993734" cy="2563372"/>
          </a:xfrm>
          <a:prstGeom prst="rect">
            <a:avLst/>
          </a:prstGeom>
        </p:spPr>
      </p:pic>
      <p:pic>
        <p:nvPicPr>
          <p:cNvPr id="6" name="Picture 5">
            <a:extLst>
              <a:ext uri="{FF2B5EF4-FFF2-40B4-BE49-F238E27FC236}">
                <a16:creationId xmlns:a16="http://schemas.microsoft.com/office/drawing/2014/main" id="{CD0070CE-74C8-44AB-F6D1-FE87C6A0227A}"/>
              </a:ext>
            </a:extLst>
          </p:cNvPr>
          <p:cNvPicPr>
            <a:picLocks noChangeAspect="1"/>
          </p:cNvPicPr>
          <p:nvPr/>
        </p:nvPicPr>
        <p:blipFill>
          <a:blip r:embed="rId4"/>
          <a:stretch>
            <a:fillRect/>
          </a:stretch>
        </p:blipFill>
        <p:spPr>
          <a:xfrm>
            <a:off x="9148619" y="1644907"/>
            <a:ext cx="1993734" cy="2563372"/>
          </a:xfrm>
          <a:prstGeom prst="rect">
            <a:avLst/>
          </a:prstGeom>
        </p:spPr>
      </p:pic>
      <p:sp>
        <p:nvSpPr>
          <p:cNvPr id="7" name="TextBox 6">
            <a:extLst>
              <a:ext uri="{FF2B5EF4-FFF2-40B4-BE49-F238E27FC236}">
                <a16:creationId xmlns:a16="http://schemas.microsoft.com/office/drawing/2014/main" id="{5432F0B6-2472-0CE5-05E6-760E24842FA0}"/>
              </a:ext>
            </a:extLst>
          </p:cNvPr>
          <p:cNvSpPr txBox="1"/>
          <p:nvPr/>
        </p:nvSpPr>
        <p:spPr>
          <a:xfrm>
            <a:off x="1706008" y="4684456"/>
            <a:ext cx="8779983" cy="1938992"/>
          </a:xfrm>
          <a:prstGeom prst="rect">
            <a:avLst/>
          </a:prstGeom>
          <a:noFill/>
        </p:spPr>
        <p:txBody>
          <a:bodyPr wrap="square" rtlCol="0">
            <a:spAutoFit/>
          </a:bodyPr>
          <a:lstStyle/>
          <a:p>
            <a:r>
              <a:rPr lang="en-GB" sz="2400" dirty="0">
                <a:latin typeface="Comic Sans MS" panose="030F0702030302020204" pitchFamily="66" charset="0"/>
              </a:rPr>
              <a:t>Class teacher: Miss Beth Forsey and Mrs Danielle Hollands (Thursday)</a:t>
            </a:r>
          </a:p>
          <a:p>
            <a:endParaRPr lang="en-GB" sz="2400" dirty="0">
              <a:latin typeface="Comic Sans MS" panose="030F0702030302020204" pitchFamily="66" charset="0"/>
            </a:endParaRPr>
          </a:p>
          <a:p>
            <a:r>
              <a:rPr lang="en-GB" sz="2400" dirty="0">
                <a:latin typeface="Comic Sans MS" panose="030F0702030302020204" pitchFamily="66" charset="0"/>
              </a:rPr>
              <a:t>Support staff: Mrs Reynolds (Monday and Tuesday) and Mrs Thompson (Wednesday-Friday)</a:t>
            </a:r>
            <a:endParaRPr lang="en-GB" sz="2400" b="1" dirty="0">
              <a:latin typeface="Comic Sans MS" panose="030F0702030302020204" pitchFamily="66" charset="0"/>
            </a:endParaRPr>
          </a:p>
        </p:txBody>
      </p:sp>
      <p:pic>
        <p:nvPicPr>
          <p:cNvPr id="5" name="Picture 4"/>
          <p:cNvPicPr>
            <a:picLocks noChangeAspect="1"/>
          </p:cNvPicPr>
          <p:nvPr/>
        </p:nvPicPr>
        <p:blipFill>
          <a:blip r:embed="rId5"/>
          <a:stretch>
            <a:fillRect/>
          </a:stretch>
        </p:blipFill>
        <p:spPr>
          <a:xfrm>
            <a:off x="6455323" y="1644907"/>
            <a:ext cx="2127167" cy="2603247"/>
          </a:xfrm>
          <a:prstGeom prst="rect">
            <a:avLst/>
          </a:prstGeom>
        </p:spPr>
      </p:pic>
    </p:spTree>
    <p:extLst>
      <p:ext uri="{BB962C8B-B14F-4D97-AF65-F5344CB8AC3E}">
        <p14:creationId xmlns:p14="http://schemas.microsoft.com/office/powerpoint/2010/main" val="21475048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7EFCDCC-22E9-B456-8BEE-82F1869FF961}"/>
              </a:ext>
            </a:extLst>
          </p:cNvPr>
          <p:cNvSpPr txBox="1"/>
          <p:nvPr/>
        </p:nvSpPr>
        <p:spPr>
          <a:xfrm>
            <a:off x="5306786" y="2498272"/>
            <a:ext cx="5698671" cy="369332"/>
          </a:xfrm>
          <a:prstGeom prst="rect">
            <a:avLst/>
          </a:prstGeom>
          <a:noFill/>
        </p:spPr>
        <p:txBody>
          <a:bodyPr wrap="square" rtlCol="0">
            <a:spAutoFit/>
          </a:bodyPr>
          <a:lstStyle/>
          <a:p>
            <a:r>
              <a:rPr lang="en-GB" dirty="0"/>
              <a:t>Zones of Regulation </a:t>
            </a:r>
          </a:p>
        </p:txBody>
      </p:sp>
      <p:pic>
        <p:nvPicPr>
          <p:cNvPr id="4" name="Picture 3">
            <a:extLst>
              <a:ext uri="{FF2B5EF4-FFF2-40B4-BE49-F238E27FC236}">
                <a16:creationId xmlns:a16="http://schemas.microsoft.com/office/drawing/2014/main" id="{7651404B-0E94-F981-FE68-6EED3D7B4966}"/>
              </a:ext>
            </a:extLst>
          </p:cNvPr>
          <p:cNvPicPr>
            <a:picLocks noChangeAspect="1"/>
          </p:cNvPicPr>
          <p:nvPr/>
        </p:nvPicPr>
        <p:blipFill>
          <a:blip r:embed="rId2"/>
          <a:stretch>
            <a:fillRect/>
          </a:stretch>
        </p:blipFill>
        <p:spPr>
          <a:xfrm>
            <a:off x="2057400" y="1161327"/>
            <a:ext cx="8153400" cy="3729987"/>
          </a:xfrm>
          <a:prstGeom prst="rect">
            <a:avLst/>
          </a:prstGeom>
        </p:spPr>
      </p:pic>
      <p:sp>
        <p:nvSpPr>
          <p:cNvPr id="5" name="TextBox 4">
            <a:extLst>
              <a:ext uri="{FF2B5EF4-FFF2-40B4-BE49-F238E27FC236}">
                <a16:creationId xmlns:a16="http://schemas.microsoft.com/office/drawing/2014/main" id="{4CA59116-5A2C-8884-BC6E-537E5C52AB27}"/>
              </a:ext>
            </a:extLst>
          </p:cNvPr>
          <p:cNvSpPr txBox="1"/>
          <p:nvPr/>
        </p:nvSpPr>
        <p:spPr>
          <a:xfrm>
            <a:off x="783771" y="5196114"/>
            <a:ext cx="10638972" cy="1323439"/>
          </a:xfrm>
          <a:prstGeom prst="rect">
            <a:avLst/>
          </a:prstGeom>
          <a:noFill/>
        </p:spPr>
        <p:txBody>
          <a:bodyPr wrap="square" rtlCol="0">
            <a:spAutoFit/>
          </a:bodyPr>
          <a:lstStyle/>
          <a:p>
            <a:pPr algn="ctr"/>
            <a:r>
              <a:rPr lang="en-GB" sz="2000" dirty="0">
                <a:latin typeface="Comic Sans MS" panose="030F0702030302020204" pitchFamily="66" charset="0"/>
              </a:rPr>
              <a:t>Children will be reminded of our strategies to self-regulate so that they can manage their emotions and behaviour. This will enable everyone to be in the appropriate zone for learning and for having a good day at school. </a:t>
            </a:r>
          </a:p>
          <a:p>
            <a:pPr algn="ctr"/>
            <a:r>
              <a:rPr lang="en-GB" sz="2000" dirty="0">
                <a:latin typeface="Comic Sans MS" panose="030F0702030302020204" pitchFamily="66" charset="0"/>
              </a:rPr>
              <a:t>You may want to refer to these zones at home too!</a:t>
            </a:r>
          </a:p>
        </p:txBody>
      </p:sp>
      <p:sp>
        <p:nvSpPr>
          <p:cNvPr id="6" name="Rectangle 5">
            <a:extLst>
              <a:ext uri="{FF2B5EF4-FFF2-40B4-BE49-F238E27FC236}">
                <a16:creationId xmlns:a16="http://schemas.microsoft.com/office/drawing/2014/main" id="{266A7977-8207-356E-CFE4-0E3E594BF748}"/>
              </a:ext>
            </a:extLst>
          </p:cNvPr>
          <p:cNvSpPr/>
          <p:nvPr/>
        </p:nvSpPr>
        <p:spPr>
          <a:xfrm>
            <a:off x="3227050" y="245400"/>
            <a:ext cx="5737917" cy="923330"/>
          </a:xfrm>
          <a:prstGeom prst="rect">
            <a:avLst/>
          </a:prstGeom>
          <a:noFill/>
        </p:spPr>
        <p:txBody>
          <a:bodyPr wrap="none" lIns="91440" tIns="45720" rIns="91440" bIns="45720">
            <a:spAutoFit/>
          </a:bodyPr>
          <a:lstStyle/>
          <a:p>
            <a:pPr algn="ctr"/>
            <a:r>
              <a:rPr lang="en-GB" sz="5400" b="0" cap="none" spc="0" dirty="0">
                <a:ln w="0"/>
                <a:solidFill>
                  <a:srgbClr val="0070C0"/>
                </a:solidFill>
                <a:effectLst>
                  <a:outerShdw blurRad="38100" dist="19050" dir="2700000" algn="tl" rotWithShape="0">
                    <a:schemeClr val="dk1">
                      <a:alpha val="40000"/>
                    </a:schemeClr>
                  </a:outerShdw>
                </a:effectLst>
              </a:rPr>
              <a:t>Zones of Regulation</a:t>
            </a:r>
          </a:p>
        </p:txBody>
      </p:sp>
    </p:spTree>
    <p:extLst>
      <p:ext uri="{BB962C8B-B14F-4D97-AF65-F5344CB8AC3E}">
        <p14:creationId xmlns:p14="http://schemas.microsoft.com/office/powerpoint/2010/main" val="1181923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66B4E63-F50B-F0E7-C907-3186615473F0}"/>
              </a:ext>
            </a:extLst>
          </p:cNvPr>
          <p:cNvSpPr txBox="1"/>
          <p:nvPr/>
        </p:nvSpPr>
        <p:spPr>
          <a:xfrm>
            <a:off x="462498" y="669591"/>
            <a:ext cx="9470572" cy="923330"/>
          </a:xfrm>
          <a:prstGeom prst="rect">
            <a:avLst/>
          </a:prstGeom>
          <a:noFill/>
        </p:spPr>
        <p:txBody>
          <a:bodyPr wrap="square" rtlCol="0">
            <a:spAutoFit/>
          </a:bodyPr>
          <a:lstStyle/>
          <a:p>
            <a:endParaRPr lang="en-GB" sz="5400" dirty="0">
              <a:latin typeface="Comic Sans MS" panose="030F0702030302020204" pitchFamily="66" charset="0"/>
            </a:endParaRPr>
          </a:p>
        </p:txBody>
      </p:sp>
      <p:sp>
        <p:nvSpPr>
          <p:cNvPr id="3" name="Rectangle 2">
            <a:extLst>
              <a:ext uri="{FF2B5EF4-FFF2-40B4-BE49-F238E27FC236}">
                <a16:creationId xmlns:a16="http://schemas.microsoft.com/office/drawing/2014/main" id="{3034A5AE-38F8-70BE-1AC5-C5A1E7F4D681}"/>
              </a:ext>
            </a:extLst>
          </p:cNvPr>
          <p:cNvSpPr/>
          <p:nvPr/>
        </p:nvSpPr>
        <p:spPr>
          <a:xfrm>
            <a:off x="1116981" y="254697"/>
            <a:ext cx="8709692" cy="584775"/>
          </a:xfrm>
          <a:prstGeom prst="rect">
            <a:avLst/>
          </a:prstGeom>
        </p:spPr>
        <p:txBody>
          <a:bodyPr wrap="none">
            <a:spAutoFit/>
          </a:bodyPr>
          <a:lstStyle/>
          <a:p>
            <a:pPr algn="ctr"/>
            <a:r>
              <a:rPr lang="en-GB" sz="3200" dirty="0"/>
              <a:t>What will the children be learning about this year? </a:t>
            </a:r>
          </a:p>
        </p:txBody>
      </p:sp>
      <p:pic>
        <p:nvPicPr>
          <p:cNvPr id="4" name="Picture 3">
            <a:extLst>
              <a:ext uri="{FF2B5EF4-FFF2-40B4-BE49-F238E27FC236}">
                <a16:creationId xmlns:a16="http://schemas.microsoft.com/office/drawing/2014/main" id="{942B5632-9C67-EAA0-02F6-4614254AC30E}"/>
              </a:ext>
            </a:extLst>
          </p:cNvPr>
          <p:cNvPicPr>
            <a:picLocks noChangeAspect="1"/>
          </p:cNvPicPr>
          <p:nvPr/>
        </p:nvPicPr>
        <p:blipFill>
          <a:blip r:embed="rId2"/>
          <a:stretch>
            <a:fillRect/>
          </a:stretch>
        </p:blipFill>
        <p:spPr>
          <a:xfrm rot="604753">
            <a:off x="9722658" y="3079121"/>
            <a:ext cx="2077498" cy="1800498"/>
          </a:xfrm>
          <a:prstGeom prst="rect">
            <a:avLst/>
          </a:prstGeom>
        </p:spPr>
      </p:pic>
      <p:pic>
        <p:nvPicPr>
          <p:cNvPr id="5" name="Picture 4">
            <a:extLst>
              <a:ext uri="{FF2B5EF4-FFF2-40B4-BE49-F238E27FC236}">
                <a16:creationId xmlns:a16="http://schemas.microsoft.com/office/drawing/2014/main" id="{6437F5F0-A3D4-940A-FD0D-89E4FB51B7B6}"/>
              </a:ext>
            </a:extLst>
          </p:cNvPr>
          <p:cNvPicPr>
            <a:picLocks noChangeAspect="1"/>
          </p:cNvPicPr>
          <p:nvPr/>
        </p:nvPicPr>
        <p:blipFill>
          <a:blip r:embed="rId3"/>
          <a:stretch>
            <a:fillRect/>
          </a:stretch>
        </p:blipFill>
        <p:spPr>
          <a:xfrm rot="1852690">
            <a:off x="4366711" y="4970810"/>
            <a:ext cx="1870199" cy="1344862"/>
          </a:xfrm>
          <a:prstGeom prst="rect">
            <a:avLst/>
          </a:prstGeom>
        </p:spPr>
      </p:pic>
      <p:sp>
        <p:nvSpPr>
          <p:cNvPr id="6" name="AutoShape 2" descr="Earthquakes Clipart Photo Image - volcano - Classroom Clipart">
            <a:extLst>
              <a:ext uri="{FF2B5EF4-FFF2-40B4-BE49-F238E27FC236}">
                <a16:creationId xmlns:a16="http://schemas.microsoft.com/office/drawing/2014/main" id="{885A71E5-2224-F309-F2DC-E181CC88F68E}"/>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River Stock Illustrations – 244,823 River Stock Illustrations, Vectors &amp;  Clipart - Dreamstime">
            <a:extLst>
              <a:ext uri="{FF2B5EF4-FFF2-40B4-BE49-F238E27FC236}">
                <a16:creationId xmlns:a16="http://schemas.microsoft.com/office/drawing/2014/main" id="{EB76BF2B-2D32-6C7F-3959-78DB78337044}"/>
              </a:ext>
            </a:extLst>
          </p:cNvP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a:extLst>
              <a:ext uri="{FF2B5EF4-FFF2-40B4-BE49-F238E27FC236}">
                <a16:creationId xmlns:a16="http://schemas.microsoft.com/office/drawing/2014/main" id="{A6E3A82C-627A-8033-4170-4C26DDFE03BE}"/>
              </a:ext>
            </a:extLst>
          </p:cNvPr>
          <p:cNvPicPr>
            <a:picLocks noChangeAspect="1"/>
          </p:cNvPicPr>
          <p:nvPr/>
        </p:nvPicPr>
        <p:blipFill>
          <a:blip r:embed="rId4"/>
          <a:stretch>
            <a:fillRect/>
          </a:stretch>
        </p:blipFill>
        <p:spPr>
          <a:xfrm>
            <a:off x="7215855" y="4958586"/>
            <a:ext cx="2657475" cy="1390650"/>
          </a:xfrm>
          <a:prstGeom prst="rect">
            <a:avLst/>
          </a:prstGeom>
        </p:spPr>
      </p:pic>
      <p:sp>
        <p:nvSpPr>
          <p:cNvPr id="9" name="AutoShape 8" descr="Roman Centurion">
            <a:extLst>
              <a:ext uri="{FF2B5EF4-FFF2-40B4-BE49-F238E27FC236}">
                <a16:creationId xmlns:a16="http://schemas.microsoft.com/office/drawing/2014/main" id="{F829C68C-A88F-79CB-72CD-4E8F1E94795A}"/>
              </a:ext>
            </a:extLst>
          </p:cNvPr>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a:extLst>
              <a:ext uri="{FF2B5EF4-FFF2-40B4-BE49-F238E27FC236}">
                <a16:creationId xmlns:a16="http://schemas.microsoft.com/office/drawing/2014/main" id="{D0D9CA1A-5881-01A1-D993-7654CFA4BAA6}"/>
              </a:ext>
            </a:extLst>
          </p:cNvPr>
          <p:cNvPicPr>
            <a:picLocks noChangeAspect="1"/>
          </p:cNvPicPr>
          <p:nvPr/>
        </p:nvPicPr>
        <p:blipFill>
          <a:blip r:embed="rId5"/>
          <a:stretch>
            <a:fillRect/>
          </a:stretch>
        </p:blipFill>
        <p:spPr>
          <a:xfrm>
            <a:off x="5655296" y="3060538"/>
            <a:ext cx="2743200" cy="1457325"/>
          </a:xfrm>
          <a:prstGeom prst="rect">
            <a:avLst/>
          </a:prstGeom>
        </p:spPr>
      </p:pic>
      <p:pic>
        <p:nvPicPr>
          <p:cNvPr id="11" name="Picture 10">
            <a:extLst>
              <a:ext uri="{FF2B5EF4-FFF2-40B4-BE49-F238E27FC236}">
                <a16:creationId xmlns:a16="http://schemas.microsoft.com/office/drawing/2014/main" id="{A2D502C8-C1AE-D448-7860-25C5EC27B8C3}"/>
              </a:ext>
            </a:extLst>
          </p:cNvPr>
          <p:cNvPicPr>
            <a:picLocks noChangeAspect="1"/>
          </p:cNvPicPr>
          <p:nvPr/>
        </p:nvPicPr>
        <p:blipFill>
          <a:blip r:embed="rId6"/>
          <a:stretch>
            <a:fillRect/>
          </a:stretch>
        </p:blipFill>
        <p:spPr>
          <a:xfrm>
            <a:off x="7347010" y="1314506"/>
            <a:ext cx="1990725" cy="1447800"/>
          </a:xfrm>
          <a:prstGeom prst="rect">
            <a:avLst/>
          </a:prstGeom>
        </p:spPr>
      </p:pic>
      <p:pic>
        <p:nvPicPr>
          <p:cNvPr id="12" name="Picture 11">
            <a:extLst>
              <a:ext uri="{FF2B5EF4-FFF2-40B4-BE49-F238E27FC236}">
                <a16:creationId xmlns:a16="http://schemas.microsoft.com/office/drawing/2014/main" id="{A3FA89CD-C88F-A637-3B42-CDECA28DBA25}"/>
              </a:ext>
            </a:extLst>
          </p:cNvPr>
          <p:cNvPicPr>
            <a:picLocks noChangeAspect="1"/>
          </p:cNvPicPr>
          <p:nvPr/>
        </p:nvPicPr>
        <p:blipFill>
          <a:blip r:embed="rId7"/>
          <a:stretch>
            <a:fillRect/>
          </a:stretch>
        </p:blipFill>
        <p:spPr>
          <a:xfrm>
            <a:off x="4360408" y="1037076"/>
            <a:ext cx="1743075" cy="1333500"/>
          </a:xfrm>
          <a:prstGeom prst="rect">
            <a:avLst/>
          </a:prstGeom>
        </p:spPr>
      </p:pic>
      <p:pic>
        <p:nvPicPr>
          <p:cNvPr id="13" name="Picture 12">
            <a:extLst>
              <a:ext uri="{FF2B5EF4-FFF2-40B4-BE49-F238E27FC236}">
                <a16:creationId xmlns:a16="http://schemas.microsoft.com/office/drawing/2014/main" id="{E2558B33-CF5E-F81F-9E12-ABCBB166CDAB}"/>
              </a:ext>
            </a:extLst>
          </p:cNvPr>
          <p:cNvPicPr>
            <a:picLocks noChangeAspect="1"/>
          </p:cNvPicPr>
          <p:nvPr/>
        </p:nvPicPr>
        <p:blipFill>
          <a:blip r:embed="rId8"/>
          <a:stretch>
            <a:fillRect/>
          </a:stretch>
        </p:blipFill>
        <p:spPr>
          <a:xfrm>
            <a:off x="10379025" y="711138"/>
            <a:ext cx="1562653" cy="1763566"/>
          </a:xfrm>
          <a:prstGeom prst="rect">
            <a:avLst/>
          </a:prstGeom>
        </p:spPr>
      </p:pic>
      <p:pic>
        <p:nvPicPr>
          <p:cNvPr id="14" name="Picture 13">
            <a:extLst>
              <a:ext uri="{FF2B5EF4-FFF2-40B4-BE49-F238E27FC236}">
                <a16:creationId xmlns:a16="http://schemas.microsoft.com/office/drawing/2014/main" id="{ADC16DA6-D2D6-EB99-9A32-27CEE9CEEF38}"/>
              </a:ext>
            </a:extLst>
          </p:cNvPr>
          <p:cNvPicPr>
            <a:picLocks noChangeAspect="1"/>
          </p:cNvPicPr>
          <p:nvPr/>
        </p:nvPicPr>
        <p:blipFill>
          <a:blip r:embed="rId9"/>
          <a:stretch>
            <a:fillRect/>
          </a:stretch>
        </p:blipFill>
        <p:spPr>
          <a:xfrm>
            <a:off x="455693" y="3518515"/>
            <a:ext cx="1355401" cy="2135396"/>
          </a:xfrm>
          <a:prstGeom prst="rect">
            <a:avLst/>
          </a:prstGeom>
        </p:spPr>
      </p:pic>
      <p:pic>
        <p:nvPicPr>
          <p:cNvPr id="15" name="Picture 14">
            <a:extLst>
              <a:ext uri="{FF2B5EF4-FFF2-40B4-BE49-F238E27FC236}">
                <a16:creationId xmlns:a16="http://schemas.microsoft.com/office/drawing/2014/main" id="{A14C6D22-ABD3-9CC9-D5E8-B241978FC6E4}"/>
              </a:ext>
            </a:extLst>
          </p:cNvPr>
          <p:cNvPicPr>
            <a:picLocks noChangeAspect="1"/>
          </p:cNvPicPr>
          <p:nvPr/>
        </p:nvPicPr>
        <p:blipFill>
          <a:blip r:embed="rId10"/>
          <a:stretch>
            <a:fillRect/>
          </a:stretch>
        </p:blipFill>
        <p:spPr>
          <a:xfrm>
            <a:off x="1260612" y="1272924"/>
            <a:ext cx="1638300" cy="1638300"/>
          </a:xfrm>
          <a:prstGeom prst="rect">
            <a:avLst/>
          </a:prstGeom>
        </p:spPr>
      </p:pic>
      <p:pic>
        <p:nvPicPr>
          <p:cNvPr id="16" name="Picture 15">
            <a:extLst>
              <a:ext uri="{FF2B5EF4-FFF2-40B4-BE49-F238E27FC236}">
                <a16:creationId xmlns:a16="http://schemas.microsoft.com/office/drawing/2014/main" id="{E3FDB590-09A6-0777-4F72-BAB4F32AB425}"/>
              </a:ext>
            </a:extLst>
          </p:cNvPr>
          <p:cNvPicPr>
            <a:picLocks noChangeAspect="1"/>
          </p:cNvPicPr>
          <p:nvPr/>
        </p:nvPicPr>
        <p:blipFill>
          <a:blip r:embed="rId11"/>
          <a:stretch>
            <a:fillRect/>
          </a:stretch>
        </p:blipFill>
        <p:spPr>
          <a:xfrm>
            <a:off x="2401512" y="3193353"/>
            <a:ext cx="2343150" cy="1352550"/>
          </a:xfrm>
          <a:prstGeom prst="rect">
            <a:avLst/>
          </a:prstGeom>
        </p:spPr>
      </p:pic>
    </p:spTree>
    <p:extLst>
      <p:ext uri="{BB962C8B-B14F-4D97-AF65-F5344CB8AC3E}">
        <p14:creationId xmlns:p14="http://schemas.microsoft.com/office/powerpoint/2010/main" val="3743082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2FDB8E4-14D7-BCD2-EDC5-0CDE6F580E06}"/>
              </a:ext>
            </a:extLst>
          </p:cNvPr>
          <p:cNvSpPr txBox="1"/>
          <p:nvPr/>
        </p:nvSpPr>
        <p:spPr>
          <a:xfrm>
            <a:off x="1741714" y="232229"/>
            <a:ext cx="7968343" cy="1569660"/>
          </a:xfrm>
          <a:prstGeom prst="rect">
            <a:avLst/>
          </a:prstGeom>
          <a:noFill/>
        </p:spPr>
        <p:txBody>
          <a:bodyPr wrap="square" rtlCol="0">
            <a:spAutoFit/>
          </a:bodyPr>
          <a:lstStyle/>
          <a:p>
            <a:pPr algn="ctr"/>
            <a:r>
              <a:rPr lang="en-GB" sz="3200" dirty="0"/>
              <a:t>You can also find out more by referring on the Year 4 whole year curriculum map on the website.</a:t>
            </a:r>
          </a:p>
        </p:txBody>
      </p:sp>
      <p:pic>
        <p:nvPicPr>
          <p:cNvPr id="3" name="Picture 2" descr="A white grid with black text&#10;&#10;Description automatically generated">
            <a:extLst>
              <a:ext uri="{FF2B5EF4-FFF2-40B4-BE49-F238E27FC236}">
                <a16:creationId xmlns:a16="http://schemas.microsoft.com/office/drawing/2014/main" id="{25FC8342-B579-00B6-0E5F-2633315FAB7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27895" y="1973943"/>
            <a:ext cx="6395979" cy="4209143"/>
          </a:xfrm>
          <a:prstGeom prst="rect">
            <a:avLst/>
          </a:prstGeom>
        </p:spPr>
      </p:pic>
    </p:spTree>
    <p:extLst>
      <p:ext uri="{BB962C8B-B14F-4D97-AF65-F5344CB8AC3E}">
        <p14:creationId xmlns:p14="http://schemas.microsoft.com/office/powerpoint/2010/main" val="42709104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62EFB6-BC37-F7F6-DD3B-09AFCD58AE13}"/>
              </a:ext>
            </a:extLst>
          </p:cNvPr>
          <p:cNvSpPr txBox="1"/>
          <p:nvPr/>
        </p:nvSpPr>
        <p:spPr>
          <a:xfrm>
            <a:off x="957363" y="43211"/>
            <a:ext cx="9942286" cy="1077218"/>
          </a:xfrm>
          <a:prstGeom prst="rect">
            <a:avLst/>
          </a:prstGeom>
          <a:noFill/>
        </p:spPr>
        <p:txBody>
          <a:bodyPr wrap="square" rtlCol="0">
            <a:spAutoFit/>
          </a:bodyPr>
          <a:lstStyle/>
          <a:p>
            <a:pPr algn="ctr"/>
            <a:r>
              <a:rPr lang="en-GB" sz="3200" dirty="0">
                <a:cs typeface="Arial" panose="020B0604020202020204" pitchFamily="34" charset="0"/>
              </a:rPr>
              <a:t>At the start of each term you will be able to find a map of our term’s curriculum on the website. </a:t>
            </a:r>
          </a:p>
        </p:txBody>
      </p:sp>
      <p:sp>
        <p:nvSpPr>
          <p:cNvPr id="3" name="TextBox 2">
            <a:extLst>
              <a:ext uri="{FF2B5EF4-FFF2-40B4-BE49-F238E27FC236}">
                <a16:creationId xmlns:a16="http://schemas.microsoft.com/office/drawing/2014/main" id="{670C8B14-E0D2-B331-8865-D58DE061D3E2}"/>
              </a:ext>
            </a:extLst>
          </p:cNvPr>
          <p:cNvSpPr txBox="1"/>
          <p:nvPr/>
        </p:nvSpPr>
        <p:spPr>
          <a:xfrm>
            <a:off x="1124857" y="5756564"/>
            <a:ext cx="9942286" cy="1077218"/>
          </a:xfrm>
          <a:prstGeom prst="rect">
            <a:avLst/>
          </a:prstGeom>
          <a:noFill/>
        </p:spPr>
        <p:txBody>
          <a:bodyPr wrap="square" rtlCol="0">
            <a:spAutoFit/>
          </a:bodyPr>
          <a:lstStyle/>
          <a:p>
            <a:pPr algn="ctr"/>
            <a:r>
              <a:rPr lang="en-GB" sz="3200" dirty="0">
                <a:cs typeface="Arial" panose="020B0604020202020204" pitchFamily="34" charset="0"/>
              </a:rPr>
              <a:t>I will also aim to provide regular information for ways you can support your children at home.</a:t>
            </a:r>
          </a:p>
        </p:txBody>
      </p:sp>
      <p:pic>
        <p:nvPicPr>
          <p:cNvPr id="4" name="Picture 3" descr="A chart of a lesson&#10;&#10;Description automatically generated with medium confidence">
            <a:extLst>
              <a:ext uri="{FF2B5EF4-FFF2-40B4-BE49-F238E27FC236}">
                <a16:creationId xmlns:a16="http://schemas.microsoft.com/office/drawing/2014/main" id="{F147A668-9734-A463-EAE3-A279C9E385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0502" y="1144647"/>
            <a:ext cx="6516007" cy="4611917"/>
          </a:xfrm>
          <a:prstGeom prst="rect">
            <a:avLst/>
          </a:prstGeom>
        </p:spPr>
      </p:pic>
    </p:spTree>
    <p:extLst>
      <p:ext uri="{BB962C8B-B14F-4D97-AF65-F5344CB8AC3E}">
        <p14:creationId xmlns:p14="http://schemas.microsoft.com/office/powerpoint/2010/main" val="3752394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7AAD79-3223-7C70-2D9D-1BF71E12BE9B}"/>
              </a:ext>
            </a:extLst>
          </p:cNvPr>
          <p:cNvSpPr/>
          <p:nvPr/>
        </p:nvSpPr>
        <p:spPr>
          <a:xfrm>
            <a:off x="3336282" y="245400"/>
            <a:ext cx="5519460" cy="923330"/>
          </a:xfrm>
          <a:prstGeom prst="rect">
            <a:avLst/>
          </a:prstGeom>
          <a:noFill/>
        </p:spPr>
        <p:txBody>
          <a:bodyPr wrap="none" lIns="91440" tIns="45720" rIns="91440" bIns="45720">
            <a:spAutoFit/>
          </a:bodyPr>
          <a:lstStyle/>
          <a:p>
            <a:pPr algn="ctr"/>
            <a:r>
              <a:rPr lang="en-GB" sz="5400" b="0" cap="none" spc="0" dirty="0">
                <a:ln w="0"/>
                <a:solidFill>
                  <a:srgbClr val="0070C0"/>
                </a:solidFill>
                <a:effectLst>
                  <a:outerShdw blurRad="38100" dist="19050" dir="2700000" algn="tl" rotWithShape="0">
                    <a:schemeClr val="dk1">
                      <a:alpha val="40000"/>
                    </a:schemeClr>
                  </a:outerShdw>
                </a:effectLst>
              </a:rPr>
              <a:t>Highlights in Year 4</a:t>
            </a:r>
          </a:p>
        </p:txBody>
      </p:sp>
      <p:pic>
        <p:nvPicPr>
          <p:cNvPr id="3" name="Picture 2">
            <a:extLst>
              <a:ext uri="{FF2B5EF4-FFF2-40B4-BE49-F238E27FC236}">
                <a16:creationId xmlns:a16="http://schemas.microsoft.com/office/drawing/2014/main" id="{88713DD1-955A-2C65-701F-654E10CFC672}"/>
              </a:ext>
            </a:extLst>
          </p:cNvPr>
          <p:cNvPicPr>
            <a:picLocks noChangeAspect="1"/>
          </p:cNvPicPr>
          <p:nvPr/>
        </p:nvPicPr>
        <p:blipFill>
          <a:blip r:embed="rId2"/>
          <a:stretch>
            <a:fillRect/>
          </a:stretch>
        </p:blipFill>
        <p:spPr>
          <a:xfrm>
            <a:off x="9244654" y="3049703"/>
            <a:ext cx="2692121" cy="2137044"/>
          </a:xfrm>
          <a:prstGeom prst="rect">
            <a:avLst/>
          </a:prstGeom>
        </p:spPr>
      </p:pic>
      <p:sp>
        <p:nvSpPr>
          <p:cNvPr id="4" name="TextBox 3">
            <a:extLst>
              <a:ext uri="{FF2B5EF4-FFF2-40B4-BE49-F238E27FC236}">
                <a16:creationId xmlns:a16="http://schemas.microsoft.com/office/drawing/2014/main" id="{7EB8A9F2-226B-E320-2A48-23C41C471C91}"/>
              </a:ext>
            </a:extLst>
          </p:cNvPr>
          <p:cNvSpPr txBox="1"/>
          <p:nvPr/>
        </p:nvSpPr>
        <p:spPr>
          <a:xfrm>
            <a:off x="7090735" y="1254714"/>
            <a:ext cx="4846041" cy="2185214"/>
          </a:xfrm>
          <a:prstGeom prst="rect">
            <a:avLst/>
          </a:prstGeom>
          <a:solidFill>
            <a:schemeClr val="accent4">
              <a:lumMod val="60000"/>
              <a:lumOff val="40000"/>
            </a:schemeClr>
          </a:solidFill>
        </p:spPr>
        <p:txBody>
          <a:bodyPr wrap="square" rtlCol="0">
            <a:spAutoFit/>
          </a:bodyPr>
          <a:lstStyle/>
          <a:p>
            <a:pPr algn="ctr"/>
            <a:r>
              <a:rPr lang="en-GB" sz="2800" dirty="0"/>
              <a:t>Sevenoaks Wildlife Reserve River Trip </a:t>
            </a:r>
          </a:p>
          <a:p>
            <a:pPr algn="ctr"/>
            <a:r>
              <a:rPr lang="en-GB" sz="2800" dirty="0"/>
              <a:t>October 2025</a:t>
            </a:r>
          </a:p>
          <a:p>
            <a:pPr algn="ctr"/>
            <a:endParaRPr lang="en-GB" sz="2800" dirty="0"/>
          </a:p>
          <a:p>
            <a:pPr algn="ctr"/>
            <a:r>
              <a:rPr lang="en-GB" sz="2400" dirty="0"/>
              <a:t>Look out for a letter soon!!</a:t>
            </a:r>
          </a:p>
        </p:txBody>
      </p:sp>
      <p:pic>
        <p:nvPicPr>
          <p:cNvPr id="5" name="Picture 6" descr="Residential and Outdoor Activity Centre ...">
            <a:extLst>
              <a:ext uri="{FF2B5EF4-FFF2-40B4-BE49-F238E27FC236}">
                <a16:creationId xmlns:a16="http://schemas.microsoft.com/office/drawing/2014/main" id="{6361F94F-2025-D648-BE4A-489FE8A3ED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75302"/>
            <a:ext cx="2636282" cy="175432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descr="Weir | A weir at Horton Kirby, once ...">
            <a:extLst>
              <a:ext uri="{FF2B5EF4-FFF2-40B4-BE49-F238E27FC236}">
                <a16:creationId xmlns:a16="http://schemas.microsoft.com/office/drawing/2014/main" id="{EFD92B85-03C0-C14B-5E53-08441B98C9E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48846" y="4683832"/>
            <a:ext cx="2979254" cy="198255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F3F0F81B-B17A-3C71-377F-4D354E26027F}"/>
              </a:ext>
            </a:extLst>
          </p:cNvPr>
          <p:cNvSpPr txBox="1"/>
          <p:nvPr/>
        </p:nvSpPr>
        <p:spPr>
          <a:xfrm>
            <a:off x="1011717" y="2523036"/>
            <a:ext cx="4453418" cy="2246769"/>
          </a:xfrm>
          <a:prstGeom prst="rect">
            <a:avLst/>
          </a:prstGeom>
          <a:solidFill>
            <a:schemeClr val="tx2">
              <a:lumMod val="20000"/>
              <a:lumOff val="80000"/>
            </a:schemeClr>
          </a:solidFill>
        </p:spPr>
        <p:txBody>
          <a:bodyPr wrap="square" rtlCol="0">
            <a:spAutoFit/>
          </a:bodyPr>
          <a:lstStyle/>
          <a:p>
            <a:pPr algn="ctr"/>
            <a:r>
              <a:rPr lang="en-GB" sz="2800" b="1" dirty="0"/>
              <a:t>1 night Residential Trip</a:t>
            </a:r>
          </a:p>
          <a:p>
            <a:endParaRPr lang="en-GB" sz="2800" dirty="0"/>
          </a:p>
          <a:p>
            <a:r>
              <a:rPr lang="en-GB" sz="2800" dirty="0"/>
              <a:t>Information meeting will be held nearer the time (after Christmas)!</a:t>
            </a:r>
          </a:p>
        </p:txBody>
      </p:sp>
      <p:pic>
        <p:nvPicPr>
          <p:cNvPr id="8" name="Picture 4" descr="Outdoor Activity Centre Peak District ...">
            <a:extLst>
              <a:ext uri="{FF2B5EF4-FFF2-40B4-BE49-F238E27FC236}">
                <a16:creationId xmlns:a16="http://schemas.microsoft.com/office/drawing/2014/main" id="{BB3F8CBB-B250-7E5E-8DA7-784CFE658CB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36282" y="4769805"/>
            <a:ext cx="3021807" cy="2010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55759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6600" y="1325563"/>
            <a:ext cx="10515600" cy="5113540"/>
          </a:xfrm>
        </p:spPr>
        <p:txBody>
          <a:bodyPr>
            <a:normAutofit fontScale="55000" lnSpcReduction="20000"/>
          </a:bodyPr>
          <a:lstStyle/>
          <a:p>
            <a:pPr marL="0" indent="0" algn="ctr">
              <a:buNone/>
            </a:pPr>
            <a:r>
              <a:rPr lang="en-GB" sz="7300" b="1" dirty="0">
                <a:solidFill>
                  <a:srgbClr val="00B050"/>
                </a:solidFill>
              </a:rPr>
              <a:t>Please provide healthy options in clearly named pots</a:t>
            </a:r>
          </a:p>
          <a:p>
            <a:r>
              <a:rPr lang="en-GB" sz="5100" dirty="0"/>
              <a:t>Fresh/dried Fruit or vegetables</a:t>
            </a:r>
          </a:p>
          <a:p>
            <a:r>
              <a:rPr lang="en-GB" sz="5100" dirty="0"/>
              <a:t>Pita bread/ crackers/rice cakes or sandwich ( for hungrier children) </a:t>
            </a:r>
          </a:p>
          <a:p>
            <a:r>
              <a:rPr lang="en-GB" sz="5100" dirty="0"/>
              <a:t>Cheese</a:t>
            </a:r>
          </a:p>
          <a:p>
            <a:r>
              <a:rPr lang="en-GB" sz="5100" dirty="0"/>
              <a:t>Healthy cereal bars or fruit strips</a:t>
            </a:r>
          </a:p>
          <a:p>
            <a:pPr marL="0" indent="0">
              <a:buNone/>
            </a:pPr>
            <a:endParaRPr lang="en-GB" sz="5100" dirty="0"/>
          </a:p>
          <a:p>
            <a:pPr marL="0" indent="0">
              <a:buNone/>
            </a:pPr>
            <a:endParaRPr lang="en-GB" sz="5100" dirty="0"/>
          </a:p>
          <a:p>
            <a:pPr marL="0" indent="0">
              <a:buNone/>
            </a:pPr>
            <a:endParaRPr lang="en-GB" dirty="0"/>
          </a:p>
          <a:p>
            <a:pPr marL="0" indent="0">
              <a:buNone/>
            </a:pPr>
            <a:endParaRPr lang="en-GB" dirty="0"/>
          </a:p>
          <a:p>
            <a:pPr marL="0" indent="0">
              <a:buNone/>
            </a:pPr>
            <a:endParaRPr lang="en-GB" dirty="0"/>
          </a:p>
          <a:p>
            <a:pPr algn="ctr"/>
            <a:r>
              <a:rPr lang="en-GB" dirty="0"/>
              <a:t>                       </a:t>
            </a:r>
            <a:endParaRPr lang="en-GB" sz="5100" dirty="0"/>
          </a:p>
        </p:txBody>
      </p:sp>
      <p:pic>
        <p:nvPicPr>
          <p:cNvPr id="5" name="Picture 4"/>
          <p:cNvPicPr>
            <a:picLocks noChangeAspect="1"/>
          </p:cNvPicPr>
          <p:nvPr/>
        </p:nvPicPr>
        <p:blipFill>
          <a:blip r:embed="rId2"/>
          <a:stretch>
            <a:fillRect/>
          </a:stretch>
        </p:blipFill>
        <p:spPr>
          <a:xfrm>
            <a:off x="6540282" y="3434315"/>
            <a:ext cx="3194065" cy="3004787"/>
          </a:xfrm>
          <a:prstGeom prst="rect">
            <a:avLst/>
          </a:prstGeom>
        </p:spPr>
      </p:pic>
      <p:pic>
        <p:nvPicPr>
          <p:cNvPr id="8" name="Picture 7"/>
          <p:cNvPicPr>
            <a:picLocks noChangeAspect="1"/>
          </p:cNvPicPr>
          <p:nvPr/>
        </p:nvPicPr>
        <p:blipFill>
          <a:blip r:embed="rId3"/>
          <a:stretch>
            <a:fillRect/>
          </a:stretch>
        </p:blipFill>
        <p:spPr>
          <a:xfrm>
            <a:off x="1328647" y="4112506"/>
            <a:ext cx="2924375" cy="2296543"/>
          </a:xfrm>
          <a:prstGeom prst="rect">
            <a:avLst/>
          </a:prstGeom>
        </p:spPr>
      </p:pic>
      <p:sp>
        <p:nvSpPr>
          <p:cNvPr id="7" name="Rectangle 6">
            <a:extLst>
              <a:ext uri="{FF2B5EF4-FFF2-40B4-BE49-F238E27FC236}">
                <a16:creationId xmlns:a16="http://schemas.microsoft.com/office/drawing/2014/main" id="{3291561B-FAE5-0009-8198-5D98389940AD}"/>
              </a:ext>
            </a:extLst>
          </p:cNvPr>
          <p:cNvSpPr/>
          <p:nvPr/>
        </p:nvSpPr>
        <p:spPr>
          <a:xfrm>
            <a:off x="2985037" y="245400"/>
            <a:ext cx="6221960" cy="923330"/>
          </a:xfrm>
          <a:prstGeom prst="rect">
            <a:avLst/>
          </a:prstGeom>
          <a:noFill/>
        </p:spPr>
        <p:txBody>
          <a:bodyPr wrap="none" lIns="91440" tIns="45720" rIns="91440" bIns="45720">
            <a:spAutoFit/>
          </a:bodyPr>
          <a:lstStyle/>
          <a:p>
            <a:pPr algn="ctr"/>
            <a:r>
              <a:rPr lang="en-GB" sz="5400" b="0" cap="none" spc="0" dirty="0">
                <a:ln w="0"/>
                <a:solidFill>
                  <a:srgbClr val="0070C0"/>
                </a:solidFill>
                <a:effectLst>
                  <a:outerShdw blurRad="38100" dist="19050" dir="2700000" algn="tl" rotWithShape="0">
                    <a:schemeClr val="dk1">
                      <a:alpha val="40000"/>
                    </a:schemeClr>
                  </a:outerShdw>
                </a:effectLst>
              </a:rPr>
              <a:t>Snacks for break time</a:t>
            </a:r>
          </a:p>
        </p:txBody>
      </p:sp>
    </p:spTree>
    <p:extLst>
      <p:ext uri="{BB962C8B-B14F-4D97-AF65-F5344CB8AC3E}">
        <p14:creationId xmlns:p14="http://schemas.microsoft.com/office/powerpoint/2010/main" val="26280388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49943" y="1168730"/>
            <a:ext cx="11292114" cy="6063198"/>
          </a:xfrm>
          <a:prstGeom prst="rect">
            <a:avLst/>
          </a:prstGeom>
          <a:noFill/>
        </p:spPr>
        <p:txBody>
          <a:bodyPr wrap="square" rtlCol="0">
            <a:spAutoFit/>
          </a:bodyPr>
          <a:lstStyle/>
          <a:p>
            <a:pPr algn="ctr"/>
            <a:endParaRPr lang="en-GB" sz="2800" b="1" u="sng" dirty="0">
              <a:latin typeface="Comic Sans MS" panose="030F0702030302020204" pitchFamily="66" charset="0"/>
            </a:endParaRPr>
          </a:p>
          <a:p>
            <a:pPr algn="ctr"/>
            <a:r>
              <a:rPr lang="en-GB" sz="4000" dirty="0"/>
              <a:t>Homework will be sent home on </a:t>
            </a:r>
            <a:r>
              <a:rPr lang="en-GB" sz="4000" b="1" dirty="0">
                <a:solidFill>
                  <a:srgbClr val="FF0000"/>
                </a:solidFill>
              </a:rPr>
              <a:t>Thursdays</a:t>
            </a:r>
            <a:r>
              <a:rPr lang="en-GB" sz="4000" b="1" dirty="0"/>
              <a:t> </a:t>
            </a:r>
            <a:r>
              <a:rPr lang="en-GB" sz="4000" dirty="0"/>
              <a:t>and should be returned to school completed on </a:t>
            </a:r>
            <a:r>
              <a:rPr lang="en-GB" sz="4000" b="1" dirty="0">
                <a:solidFill>
                  <a:srgbClr val="FF0000"/>
                </a:solidFill>
              </a:rPr>
              <a:t>Tuesdays</a:t>
            </a:r>
            <a:r>
              <a:rPr lang="en-GB" sz="4000" b="1" dirty="0"/>
              <a:t>.</a:t>
            </a:r>
          </a:p>
          <a:p>
            <a:pPr algn="ctr"/>
            <a:endParaRPr lang="en-GB" sz="4000" dirty="0"/>
          </a:p>
          <a:p>
            <a:r>
              <a:rPr lang="en-GB" sz="3200" dirty="0"/>
              <a:t>Children will be set a piece of </a:t>
            </a:r>
            <a:r>
              <a:rPr lang="en-GB" sz="3200" dirty="0" err="1"/>
              <a:t>MyMaths</a:t>
            </a:r>
            <a:r>
              <a:rPr lang="en-GB" sz="3200" dirty="0"/>
              <a:t> homework which is an online platform each week which will consolidate their learning in class, as well as a written piece which may focus on grammar, spelling practice, maths consolidation or creative projects linked to our topics. We appreciate your support in ensuring children complete this at home.</a:t>
            </a:r>
          </a:p>
          <a:p>
            <a:endParaRPr lang="en-GB" sz="2400" dirty="0">
              <a:latin typeface="Comic Sans MS" panose="030F0702030302020204" pitchFamily="66" charset="0"/>
            </a:endParaRPr>
          </a:p>
          <a:p>
            <a:endParaRPr lang="en-GB" sz="2400" dirty="0">
              <a:latin typeface="Comic Sans MS" panose="030F0702030302020204" pitchFamily="66" charset="0"/>
            </a:endParaRPr>
          </a:p>
        </p:txBody>
      </p:sp>
      <p:sp>
        <p:nvSpPr>
          <p:cNvPr id="3" name="Rectangle 2">
            <a:extLst>
              <a:ext uri="{FF2B5EF4-FFF2-40B4-BE49-F238E27FC236}">
                <a16:creationId xmlns:a16="http://schemas.microsoft.com/office/drawing/2014/main" id="{DD1E9F5E-EEBB-33B4-4370-C3C96805E7D3}"/>
              </a:ext>
            </a:extLst>
          </p:cNvPr>
          <p:cNvSpPr/>
          <p:nvPr/>
        </p:nvSpPr>
        <p:spPr>
          <a:xfrm>
            <a:off x="2586022" y="245400"/>
            <a:ext cx="7020000" cy="923330"/>
          </a:xfrm>
          <a:prstGeom prst="rect">
            <a:avLst/>
          </a:prstGeom>
          <a:noFill/>
        </p:spPr>
        <p:txBody>
          <a:bodyPr wrap="none" lIns="91440" tIns="45720" rIns="91440" bIns="45720">
            <a:spAutoFit/>
          </a:bodyPr>
          <a:lstStyle/>
          <a:p>
            <a:pPr algn="ctr"/>
            <a:r>
              <a:rPr lang="en-GB" sz="5400" b="0" cap="none" spc="0" dirty="0">
                <a:ln w="0"/>
                <a:solidFill>
                  <a:srgbClr val="0070C0"/>
                </a:solidFill>
                <a:effectLst>
                  <a:outerShdw blurRad="38100" dist="19050" dir="2700000" algn="tl" rotWithShape="0">
                    <a:schemeClr val="dk1">
                      <a:alpha val="40000"/>
                    </a:schemeClr>
                  </a:outerShdw>
                </a:effectLst>
              </a:rPr>
              <a:t>Homework expectations</a:t>
            </a:r>
          </a:p>
        </p:txBody>
      </p:sp>
    </p:spTree>
    <p:extLst>
      <p:ext uri="{BB962C8B-B14F-4D97-AF65-F5344CB8AC3E}">
        <p14:creationId xmlns:p14="http://schemas.microsoft.com/office/powerpoint/2010/main" val="703607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8318" y="1795462"/>
            <a:ext cx="1825172" cy="3267075"/>
          </a:xfrm>
          <a:prstGeom prst="rect">
            <a:avLst/>
          </a:prstGeom>
        </p:spPr>
      </p:pic>
      <p:sp>
        <p:nvSpPr>
          <p:cNvPr id="5" name="TextBox 4">
            <a:extLst>
              <a:ext uri="{FF2B5EF4-FFF2-40B4-BE49-F238E27FC236}">
                <a16:creationId xmlns:a16="http://schemas.microsoft.com/office/drawing/2014/main" id="{B3C838D1-2F6A-70D8-AB52-56DC7F420EA5}"/>
              </a:ext>
            </a:extLst>
          </p:cNvPr>
          <p:cNvSpPr txBox="1"/>
          <p:nvPr/>
        </p:nvSpPr>
        <p:spPr>
          <a:xfrm>
            <a:off x="2053490" y="1103400"/>
            <a:ext cx="9844525" cy="5509200"/>
          </a:xfrm>
          <a:prstGeom prst="rect">
            <a:avLst/>
          </a:prstGeom>
          <a:noFill/>
        </p:spPr>
        <p:txBody>
          <a:bodyPr wrap="square" rtlCol="0">
            <a:spAutoFit/>
          </a:bodyPr>
          <a:lstStyle/>
          <a:p>
            <a:pPr algn="ctr"/>
            <a:r>
              <a:rPr lang="en-GB" sz="3200" dirty="0">
                <a:cs typeface="Arial" panose="020B0604020202020204" pitchFamily="34" charset="0"/>
              </a:rPr>
              <a:t>Planners should be in school each day as we will use it to communicate or write about any reading done in school.</a:t>
            </a:r>
          </a:p>
          <a:p>
            <a:pPr algn="ctr"/>
            <a:endParaRPr lang="en-GB" sz="3200" dirty="0">
              <a:cs typeface="Arial" panose="020B0604020202020204" pitchFamily="34" charset="0"/>
            </a:endParaRPr>
          </a:p>
          <a:p>
            <a:pPr algn="ctr"/>
            <a:r>
              <a:rPr lang="en-GB" sz="3200" dirty="0">
                <a:cs typeface="Arial" panose="020B0604020202020204" pitchFamily="34" charset="0"/>
              </a:rPr>
              <a:t>Children should aim to read for at least 10/15 minutes each day – from a book that they are enjoying, whether this is their banded reading book, from the library or a book from home!</a:t>
            </a:r>
          </a:p>
          <a:p>
            <a:pPr algn="ctr"/>
            <a:endParaRPr lang="en-GB" sz="3200" dirty="0">
              <a:cs typeface="Arial" panose="020B0604020202020204" pitchFamily="34" charset="0"/>
            </a:endParaRPr>
          </a:p>
          <a:p>
            <a:pPr algn="ctr"/>
            <a:r>
              <a:rPr lang="en-GB" sz="3200" dirty="0">
                <a:cs typeface="Arial" panose="020B0604020202020204" pitchFamily="34" charset="0"/>
              </a:rPr>
              <a:t>If your children are interested in specific book types please let me know as I can ensure we have a wide variety available in class!</a:t>
            </a:r>
          </a:p>
        </p:txBody>
      </p:sp>
      <p:sp>
        <p:nvSpPr>
          <p:cNvPr id="7" name="Rectangle 6">
            <a:extLst>
              <a:ext uri="{FF2B5EF4-FFF2-40B4-BE49-F238E27FC236}">
                <a16:creationId xmlns:a16="http://schemas.microsoft.com/office/drawing/2014/main" id="{A4EFACE3-C94A-B8FE-7D8A-AADD8440F82E}"/>
              </a:ext>
            </a:extLst>
          </p:cNvPr>
          <p:cNvSpPr/>
          <p:nvPr/>
        </p:nvSpPr>
        <p:spPr>
          <a:xfrm>
            <a:off x="4877259" y="245400"/>
            <a:ext cx="2437527" cy="923330"/>
          </a:xfrm>
          <a:prstGeom prst="rect">
            <a:avLst/>
          </a:prstGeom>
          <a:noFill/>
        </p:spPr>
        <p:txBody>
          <a:bodyPr wrap="none" lIns="91440" tIns="45720" rIns="91440" bIns="45720">
            <a:spAutoFit/>
          </a:bodyPr>
          <a:lstStyle/>
          <a:p>
            <a:pPr algn="ctr"/>
            <a:r>
              <a:rPr lang="en-GB" sz="5400" b="0" cap="none" spc="0" dirty="0">
                <a:ln w="0"/>
                <a:solidFill>
                  <a:srgbClr val="0070C0"/>
                </a:solidFill>
                <a:effectLst>
                  <a:outerShdw blurRad="38100" dist="19050" dir="2700000" algn="tl" rotWithShape="0">
                    <a:schemeClr val="dk1">
                      <a:alpha val="40000"/>
                    </a:schemeClr>
                  </a:outerShdw>
                </a:effectLst>
              </a:rPr>
              <a:t>Reading</a:t>
            </a:r>
          </a:p>
        </p:txBody>
      </p:sp>
    </p:spTree>
    <p:extLst>
      <p:ext uri="{BB962C8B-B14F-4D97-AF65-F5344CB8AC3E}">
        <p14:creationId xmlns:p14="http://schemas.microsoft.com/office/powerpoint/2010/main" val="9561322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532618" y="103155"/>
            <a:ext cx="2197610" cy="1753961"/>
          </a:xfrm>
          <a:prstGeom prst="rect">
            <a:avLst/>
          </a:prstGeom>
        </p:spPr>
      </p:pic>
      <p:sp>
        <p:nvSpPr>
          <p:cNvPr id="5" name="AutoShape 2" descr="Y5 Homework 13.11.20 – Perryfields Primary Schoo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3"/>
          <a:stretch>
            <a:fillRect/>
          </a:stretch>
        </p:blipFill>
        <p:spPr>
          <a:xfrm>
            <a:off x="307975" y="166574"/>
            <a:ext cx="2320731" cy="1217061"/>
          </a:xfrm>
          <a:prstGeom prst="rect">
            <a:avLst/>
          </a:prstGeom>
        </p:spPr>
      </p:pic>
      <p:sp>
        <p:nvSpPr>
          <p:cNvPr id="7" name="TextBox 6">
            <a:extLst>
              <a:ext uri="{FF2B5EF4-FFF2-40B4-BE49-F238E27FC236}">
                <a16:creationId xmlns:a16="http://schemas.microsoft.com/office/drawing/2014/main" id="{FA503A7F-AE20-620C-5AF1-EC91B59F7350}"/>
              </a:ext>
            </a:extLst>
          </p:cNvPr>
          <p:cNvSpPr txBox="1"/>
          <p:nvPr/>
        </p:nvSpPr>
        <p:spPr>
          <a:xfrm>
            <a:off x="188213" y="1639334"/>
            <a:ext cx="11574653" cy="5016758"/>
          </a:xfrm>
          <a:prstGeom prst="rect">
            <a:avLst/>
          </a:prstGeom>
          <a:noFill/>
        </p:spPr>
        <p:txBody>
          <a:bodyPr wrap="square" rtlCol="0">
            <a:spAutoFit/>
          </a:bodyPr>
          <a:lstStyle/>
          <a:p>
            <a:pPr algn="ctr"/>
            <a:r>
              <a:rPr lang="en-GB" sz="3200" dirty="0">
                <a:cs typeface="Arial" panose="020B0604020202020204" pitchFamily="34" charset="0"/>
              </a:rPr>
              <a:t>Times tables tests will be on </a:t>
            </a:r>
            <a:r>
              <a:rPr lang="en-GB" sz="3200" dirty="0">
                <a:solidFill>
                  <a:srgbClr val="FF0000"/>
                </a:solidFill>
                <a:cs typeface="Arial" panose="020B0604020202020204" pitchFamily="34" charset="0"/>
              </a:rPr>
              <a:t>Thursdays.</a:t>
            </a:r>
          </a:p>
          <a:p>
            <a:pPr algn="ctr"/>
            <a:endParaRPr lang="en-GB" sz="3200" dirty="0">
              <a:cs typeface="Arial" panose="020B0604020202020204" pitchFamily="34" charset="0"/>
            </a:endParaRPr>
          </a:p>
          <a:p>
            <a:pPr algn="ctr"/>
            <a:r>
              <a:rPr lang="en-GB" sz="3200" dirty="0">
                <a:cs typeface="Arial" panose="020B0604020202020204" pitchFamily="34" charset="0"/>
              </a:rPr>
              <a:t>We will learn all times tables up to 12x12 in Year 4 so practicing at home will be beneficial – there are lots of online games/websites to support learning these.</a:t>
            </a:r>
          </a:p>
          <a:p>
            <a:pPr algn="ctr"/>
            <a:endParaRPr lang="en-GB" sz="3200" dirty="0">
              <a:cs typeface="Arial" panose="020B0604020202020204" pitchFamily="34" charset="0"/>
            </a:endParaRPr>
          </a:p>
          <a:p>
            <a:pPr algn="ctr"/>
            <a:r>
              <a:rPr lang="en-GB" sz="3200" dirty="0">
                <a:cs typeface="Arial" panose="020B0604020202020204" pitchFamily="34" charset="0"/>
              </a:rPr>
              <a:t>The Government Multiplication Tables Check will be in May/June 2026, by which time the children are expected to know all their times tables and will complete an online test made up of 25 questions, with 6 seconds to answer each one.</a:t>
            </a:r>
          </a:p>
        </p:txBody>
      </p:sp>
      <p:sp>
        <p:nvSpPr>
          <p:cNvPr id="10" name="Rectangle 9">
            <a:extLst>
              <a:ext uri="{FF2B5EF4-FFF2-40B4-BE49-F238E27FC236}">
                <a16:creationId xmlns:a16="http://schemas.microsoft.com/office/drawing/2014/main" id="{4D7BBF2D-1330-BB1B-7466-EC00C15E8555}"/>
              </a:ext>
            </a:extLst>
          </p:cNvPr>
          <p:cNvSpPr/>
          <p:nvPr/>
        </p:nvSpPr>
        <p:spPr>
          <a:xfrm>
            <a:off x="4215349" y="245400"/>
            <a:ext cx="3761351" cy="923330"/>
          </a:xfrm>
          <a:prstGeom prst="rect">
            <a:avLst/>
          </a:prstGeom>
          <a:noFill/>
        </p:spPr>
        <p:txBody>
          <a:bodyPr wrap="none" lIns="91440" tIns="45720" rIns="91440" bIns="45720">
            <a:spAutoFit/>
          </a:bodyPr>
          <a:lstStyle/>
          <a:p>
            <a:pPr algn="ctr"/>
            <a:r>
              <a:rPr lang="en-GB" sz="5400" b="0" cap="none" spc="0" dirty="0">
                <a:ln w="0"/>
                <a:solidFill>
                  <a:srgbClr val="0070C0"/>
                </a:solidFill>
                <a:effectLst>
                  <a:outerShdw blurRad="38100" dist="19050" dir="2700000" algn="tl" rotWithShape="0">
                    <a:schemeClr val="dk1">
                      <a:alpha val="40000"/>
                    </a:schemeClr>
                  </a:outerShdw>
                </a:effectLst>
              </a:rPr>
              <a:t>Times Tables</a:t>
            </a:r>
          </a:p>
        </p:txBody>
      </p:sp>
    </p:spTree>
    <p:extLst>
      <p:ext uri="{BB962C8B-B14F-4D97-AF65-F5344CB8AC3E}">
        <p14:creationId xmlns:p14="http://schemas.microsoft.com/office/powerpoint/2010/main" val="2541102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59906" y="1401421"/>
            <a:ext cx="10392229" cy="5403146"/>
          </a:xfrm>
          <a:prstGeom prst="rect">
            <a:avLst/>
          </a:prstGeom>
        </p:spPr>
        <p:txBody>
          <a:bodyPr wrap="square">
            <a:spAutoFit/>
          </a:bodyPr>
          <a:lstStyle/>
          <a:p>
            <a:pPr marL="342900" lvl="0" indent="-342900">
              <a:lnSpc>
                <a:spcPct val="115000"/>
              </a:lnSpc>
              <a:spcAft>
                <a:spcPts val="1000"/>
              </a:spcAft>
              <a:buSzPts val="1200"/>
              <a:buFont typeface="Symbol" panose="05050102010706020507" pitchFamily="18" charset="2"/>
              <a:buChar char=""/>
            </a:pPr>
            <a:r>
              <a:rPr lang="en-GB" sz="2800" dirty="0">
                <a:solidFill>
                  <a:srgbClr val="00000A"/>
                </a:solidFill>
                <a:ea typeface="Calibri" panose="020F0502020204030204" pitchFamily="34" charset="0"/>
                <a:cs typeface="Symbol" panose="05050102010706020507" pitchFamily="18" charset="2"/>
              </a:rPr>
              <a:t>Spelling tests will be on </a:t>
            </a:r>
            <a:r>
              <a:rPr lang="en-GB" sz="2800" b="1" dirty="0">
                <a:solidFill>
                  <a:srgbClr val="FF0000"/>
                </a:solidFill>
                <a:ea typeface="Calibri" panose="020F0502020204030204" pitchFamily="34" charset="0"/>
                <a:cs typeface="Symbol" panose="05050102010706020507" pitchFamily="18" charset="2"/>
              </a:rPr>
              <a:t>Thursday</a:t>
            </a:r>
            <a:r>
              <a:rPr lang="en-GB" sz="2800" b="1" dirty="0">
                <a:solidFill>
                  <a:srgbClr val="00000A"/>
                </a:solidFill>
                <a:ea typeface="Calibri" panose="020F0502020204030204" pitchFamily="34" charset="0"/>
                <a:cs typeface="Symbol" panose="05050102010706020507" pitchFamily="18" charset="2"/>
              </a:rPr>
              <a:t>.</a:t>
            </a:r>
            <a:r>
              <a:rPr lang="en-GB" sz="2800" dirty="0">
                <a:solidFill>
                  <a:srgbClr val="00000A"/>
                </a:solidFill>
                <a:ea typeface="Calibri" panose="020F0502020204030204" pitchFamily="34" charset="0"/>
                <a:cs typeface="Symbol" panose="05050102010706020507" pitchFamily="18" charset="2"/>
              </a:rPr>
              <a:t>  </a:t>
            </a:r>
          </a:p>
          <a:p>
            <a:pPr marL="342900" lvl="0" indent="-342900">
              <a:lnSpc>
                <a:spcPct val="115000"/>
              </a:lnSpc>
              <a:spcAft>
                <a:spcPts val="1000"/>
              </a:spcAft>
              <a:buSzPts val="1200"/>
              <a:buFont typeface="Symbol" panose="05050102010706020507" pitchFamily="18" charset="2"/>
              <a:buChar char=""/>
            </a:pPr>
            <a:r>
              <a:rPr lang="en-GB" sz="2800" dirty="0"/>
              <a:t>Spellings are on the class web page </a:t>
            </a:r>
            <a:r>
              <a:rPr lang="en-GB" sz="2800" dirty="0">
                <a:solidFill>
                  <a:srgbClr val="00000A"/>
                </a:solidFill>
                <a:ea typeface="Calibri" panose="020F0502020204030204" pitchFamily="34" charset="0"/>
                <a:cs typeface="Symbol" panose="05050102010706020507" pitchFamily="18" charset="2"/>
              </a:rPr>
              <a:t>and the set we are working on will be written in the planners. </a:t>
            </a:r>
          </a:p>
          <a:p>
            <a:pPr marL="342900" lvl="0" indent="-342900">
              <a:lnSpc>
                <a:spcPct val="115000"/>
              </a:lnSpc>
              <a:spcAft>
                <a:spcPts val="1000"/>
              </a:spcAft>
              <a:buSzPts val="1200"/>
              <a:buFont typeface="Symbol" panose="05050102010706020507" pitchFamily="18" charset="2"/>
              <a:buChar char=""/>
            </a:pPr>
            <a:r>
              <a:rPr lang="en-GB" sz="2800" dirty="0">
                <a:solidFill>
                  <a:srgbClr val="00000A"/>
                </a:solidFill>
                <a:ea typeface="Calibri" panose="020F0502020204030204" pitchFamily="34" charset="0"/>
                <a:cs typeface="Symbol" panose="05050102010706020507" pitchFamily="18" charset="2"/>
              </a:rPr>
              <a:t>Additionally, each week the children will learn 2 of their “rocket words” which are taken from the list of words that the children need to know by the end of Year 4 (at the front of their planners and on the class webpage). These words will be written in the planners each week. </a:t>
            </a:r>
          </a:p>
          <a:p>
            <a:pPr marL="342900" lvl="0" indent="-342900">
              <a:lnSpc>
                <a:spcPct val="115000"/>
              </a:lnSpc>
              <a:spcAft>
                <a:spcPts val="1000"/>
              </a:spcAft>
              <a:buSzPts val="1200"/>
              <a:buFont typeface="Symbol" panose="05050102010706020507" pitchFamily="18" charset="2"/>
              <a:buChar char=""/>
            </a:pPr>
            <a:r>
              <a:rPr lang="en-GB" sz="2800" dirty="0">
                <a:solidFill>
                  <a:srgbClr val="00000A"/>
                </a:solidFill>
                <a:ea typeface="Calibri" panose="020F0502020204030204" pitchFamily="34" charset="0"/>
                <a:cs typeface="Symbol" panose="05050102010706020507" pitchFamily="18" charset="2"/>
              </a:rPr>
              <a:t>Although we practise in class, your </a:t>
            </a:r>
            <a:r>
              <a:rPr lang="en-GB" sz="2800" b="1" dirty="0">
                <a:solidFill>
                  <a:srgbClr val="00000A"/>
                </a:solidFill>
                <a:ea typeface="Calibri" panose="020F0502020204030204" pitchFamily="34" charset="0"/>
                <a:cs typeface="Symbol" panose="05050102010706020507" pitchFamily="18" charset="2"/>
              </a:rPr>
              <a:t>support</a:t>
            </a:r>
            <a:r>
              <a:rPr lang="en-GB" sz="2800" dirty="0">
                <a:solidFill>
                  <a:srgbClr val="00000A"/>
                </a:solidFill>
                <a:ea typeface="Calibri" panose="020F0502020204030204" pitchFamily="34" charset="0"/>
                <a:cs typeface="Symbol" panose="05050102010706020507" pitchFamily="18" charset="2"/>
              </a:rPr>
              <a:t> in helping your child to learn these  at home would be greatly appreciated. </a:t>
            </a:r>
            <a:endParaRPr lang="en-GB" sz="2800" dirty="0">
              <a:solidFill>
                <a:srgbClr val="00000A"/>
              </a:solidFill>
              <a:effectLst/>
              <a:ea typeface="Calibri" panose="020F0502020204030204" pitchFamily="34" charset="0"/>
              <a:cs typeface="Symbol" panose="05050102010706020507" pitchFamily="18" charset="2"/>
            </a:endParaRPr>
          </a:p>
        </p:txBody>
      </p:sp>
      <p:pic>
        <p:nvPicPr>
          <p:cNvPr id="4" name="Picture 3"/>
          <p:cNvPicPr>
            <a:picLocks noChangeAspect="1"/>
          </p:cNvPicPr>
          <p:nvPr/>
        </p:nvPicPr>
        <p:blipFill>
          <a:blip r:embed="rId2"/>
          <a:stretch>
            <a:fillRect/>
          </a:stretch>
        </p:blipFill>
        <p:spPr>
          <a:xfrm>
            <a:off x="9722200" y="244549"/>
            <a:ext cx="2059870" cy="1735370"/>
          </a:xfrm>
          <a:prstGeom prst="rect">
            <a:avLst/>
          </a:prstGeom>
        </p:spPr>
      </p:pic>
      <p:sp>
        <p:nvSpPr>
          <p:cNvPr id="7" name="Rectangle 6">
            <a:extLst>
              <a:ext uri="{FF2B5EF4-FFF2-40B4-BE49-F238E27FC236}">
                <a16:creationId xmlns:a16="http://schemas.microsoft.com/office/drawing/2014/main" id="{37299533-E38E-D459-5A00-34222D5EB699}"/>
              </a:ext>
            </a:extLst>
          </p:cNvPr>
          <p:cNvSpPr/>
          <p:nvPr/>
        </p:nvSpPr>
        <p:spPr>
          <a:xfrm>
            <a:off x="4772587" y="245400"/>
            <a:ext cx="2646879" cy="923330"/>
          </a:xfrm>
          <a:prstGeom prst="rect">
            <a:avLst/>
          </a:prstGeom>
          <a:noFill/>
        </p:spPr>
        <p:txBody>
          <a:bodyPr wrap="none" lIns="91440" tIns="45720" rIns="91440" bIns="45720">
            <a:spAutoFit/>
          </a:bodyPr>
          <a:lstStyle/>
          <a:p>
            <a:pPr algn="ctr"/>
            <a:r>
              <a:rPr lang="en-GB" sz="5400" b="0" cap="none" spc="0" dirty="0">
                <a:ln w="0"/>
                <a:solidFill>
                  <a:srgbClr val="0070C0"/>
                </a:solidFill>
                <a:effectLst>
                  <a:outerShdw blurRad="38100" dist="19050" dir="2700000" algn="tl" rotWithShape="0">
                    <a:schemeClr val="dk1">
                      <a:alpha val="40000"/>
                    </a:schemeClr>
                  </a:outerShdw>
                </a:effectLst>
              </a:rPr>
              <a:t>Spellings</a:t>
            </a:r>
          </a:p>
        </p:txBody>
      </p:sp>
    </p:spTree>
    <p:extLst>
      <p:ext uri="{BB962C8B-B14F-4D97-AF65-F5344CB8AC3E}">
        <p14:creationId xmlns:p14="http://schemas.microsoft.com/office/powerpoint/2010/main" val="8253760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05047" y="1350446"/>
            <a:ext cx="10579100" cy="5078313"/>
          </a:xfrm>
          <a:prstGeom prst="rect">
            <a:avLst/>
          </a:prstGeom>
          <a:noFill/>
        </p:spPr>
        <p:txBody>
          <a:bodyPr wrap="square" rtlCol="0">
            <a:spAutoFit/>
          </a:bodyPr>
          <a:lstStyle/>
          <a:p>
            <a:r>
              <a:rPr lang="en-GB" sz="3600" u="sng" dirty="0"/>
              <a:t>CATS TESTS – Cognitive Ability Tests</a:t>
            </a:r>
          </a:p>
          <a:p>
            <a:endParaRPr lang="en-GB" sz="3600" dirty="0"/>
          </a:p>
          <a:p>
            <a:pPr marL="457200" indent="-457200">
              <a:buFont typeface="Arial" panose="020B0604020202020204" pitchFamily="34" charset="0"/>
              <a:buChar char="•"/>
            </a:pPr>
            <a:r>
              <a:rPr lang="en-GB" sz="3600" dirty="0"/>
              <a:t>In May/June time</a:t>
            </a:r>
          </a:p>
          <a:p>
            <a:pPr marL="457200" indent="-457200">
              <a:buFont typeface="Arial" panose="020B0604020202020204" pitchFamily="34" charset="0"/>
              <a:buChar char="•"/>
            </a:pPr>
            <a:r>
              <a:rPr lang="en-GB" sz="3600" dirty="0"/>
              <a:t>Results used to provide further information about your child’s learning: areas of strength and areas to work on.</a:t>
            </a:r>
          </a:p>
          <a:p>
            <a:pPr marL="457200" indent="-457200">
              <a:buFont typeface="Arial" panose="020B0604020202020204" pitchFamily="34" charset="0"/>
              <a:buChar char="•"/>
            </a:pPr>
            <a:r>
              <a:rPr lang="en-GB" sz="3600" dirty="0"/>
              <a:t>Additionally, results used to support making decisions about whether to put the children forward for the 11+</a:t>
            </a:r>
          </a:p>
        </p:txBody>
      </p:sp>
      <p:sp>
        <p:nvSpPr>
          <p:cNvPr id="6" name="Rectangle 5">
            <a:extLst>
              <a:ext uri="{FF2B5EF4-FFF2-40B4-BE49-F238E27FC236}">
                <a16:creationId xmlns:a16="http://schemas.microsoft.com/office/drawing/2014/main" id="{89386E59-D314-7FE0-DAAC-90389A006256}"/>
              </a:ext>
            </a:extLst>
          </p:cNvPr>
          <p:cNvSpPr/>
          <p:nvPr/>
        </p:nvSpPr>
        <p:spPr>
          <a:xfrm>
            <a:off x="3673892" y="245400"/>
            <a:ext cx="4844276" cy="923330"/>
          </a:xfrm>
          <a:prstGeom prst="rect">
            <a:avLst/>
          </a:prstGeom>
          <a:noFill/>
        </p:spPr>
        <p:txBody>
          <a:bodyPr wrap="none" lIns="91440" tIns="45720" rIns="91440" bIns="45720">
            <a:spAutoFit/>
          </a:bodyPr>
          <a:lstStyle/>
          <a:p>
            <a:pPr algn="ctr"/>
            <a:r>
              <a:rPr lang="en-GB" sz="5400" b="0" cap="none" spc="0" dirty="0">
                <a:ln w="0"/>
                <a:solidFill>
                  <a:srgbClr val="0070C0"/>
                </a:solidFill>
                <a:effectLst>
                  <a:outerShdw blurRad="38100" dist="19050" dir="2700000" algn="tl" rotWithShape="0">
                    <a:schemeClr val="dk1">
                      <a:alpha val="40000"/>
                    </a:schemeClr>
                  </a:outerShdw>
                </a:effectLst>
              </a:rPr>
              <a:t>Unique to Year 4</a:t>
            </a:r>
          </a:p>
        </p:txBody>
      </p:sp>
    </p:spTree>
    <p:extLst>
      <p:ext uri="{BB962C8B-B14F-4D97-AF65-F5344CB8AC3E}">
        <p14:creationId xmlns:p14="http://schemas.microsoft.com/office/powerpoint/2010/main" val="32534486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2014" y="243512"/>
            <a:ext cx="11527972" cy="6801862"/>
          </a:xfrm>
          <a:prstGeom prst="rect">
            <a:avLst/>
          </a:prstGeom>
        </p:spPr>
        <p:txBody>
          <a:bodyPr wrap="square">
            <a:spAutoFit/>
          </a:bodyPr>
          <a:lstStyle/>
          <a:p>
            <a:pPr algn="ctr"/>
            <a:r>
              <a:rPr lang="en-GB" sz="3200" b="1" u="sng" dirty="0">
                <a:latin typeface="Comic Sans MS" panose="030F0702030302020204" pitchFamily="66" charset="0"/>
              </a:rPr>
              <a:t>Getting in touch </a:t>
            </a:r>
          </a:p>
          <a:p>
            <a:pPr algn="ctr"/>
            <a:endParaRPr lang="en-GB" sz="3200" b="1" u="sng" dirty="0">
              <a:latin typeface="Comic Sans MS" panose="030F0702030302020204" pitchFamily="66" charset="0"/>
            </a:endParaRPr>
          </a:p>
          <a:p>
            <a:pPr marL="457200" indent="-457200">
              <a:buFont typeface="Arial" panose="020B0604020202020204" pitchFamily="34" charset="0"/>
              <a:buChar char="•"/>
            </a:pPr>
            <a:r>
              <a:rPr lang="en-GB" sz="2800" dirty="0">
                <a:latin typeface="Comic Sans MS" panose="030F0702030302020204" pitchFamily="66" charset="0"/>
              </a:rPr>
              <a:t>For day to day communication such as changes to your child’s pick up arrangements please write in the planners, speak to the person on the gate upon arrival or contact the school office. </a:t>
            </a:r>
          </a:p>
          <a:p>
            <a:endParaRPr lang="en-GB" sz="2800" dirty="0">
              <a:latin typeface="Comic Sans MS" panose="030F0702030302020204" pitchFamily="66" charset="0"/>
            </a:endParaRPr>
          </a:p>
          <a:p>
            <a:pPr marL="457200" indent="-457200">
              <a:buFont typeface="Arial" panose="020B0604020202020204" pitchFamily="34" charset="0"/>
              <a:buChar char="•"/>
            </a:pPr>
            <a:r>
              <a:rPr lang="en-GB" sz="2800" dirty="0">
                <a:latin typeface="Comic Sans MS" panose="030F0702030302020204" pitchFamily="66" charset="0"/>
              </a:rPr>
              <a:t>Most importantly, please do come and talk to us directly if you have any concerns or would like further information and support.</a:t>
            </a:r>
          </a:p>
          <a:p>
            <a:r>
              <a:rPr lang="en-GB" sz="2800" dirty="0">
                <a:latin typeface="Comic Sans MS" panose="030F0702030302020204" pitchFamily="66" charset="0"/>
              </a:rPr>
              <a:t> </a:t>
            </a:r>
          </a:p>
          <a:p>
            <a:pPr marL="457200" indent="-457200">
              <a:buFont typeface="Arial" panose="020B0604020202020204" pitchFamily="34" charset="0"/>
              <a:buChar char="•"/>
            </a:pPr>
            <a:r>
              <a:rPr lang="en-GB" sz="2800" dirty="0">
                <a:latin typeface="Comic Sans MS" panose="030F0702030302020204" pitchFamily="66" charset="0"/>
              </a:rPr>
              <a:t>Email or call the school office if you have any concerns and I will get back to you as soon as I can</a:t>
            </a:r>
            <a:r>
              <a:rPr lang="en-GB" sz="3200" dirty="0">
                <a:latin typeface="Comic Sans MS" panose="030F0702030302020204" pitchFamily="66" charset="0"/>
              </a:rPr>
              <a:t>.  </a:t>
            </a:r>
          </a:p>
          <a:p>
            <a:endParaRPr lang="en-GB" sz="3200" dirty="0">
              <a:latin typeface="Comic Sans MS" panose="030F0702030302020204" pitchFamily="66" charset="0"/>
            </a:endParaRPr>
          </a:p>
          <a:p>
            <a:r>
              <a:rPr lang="en-GB" sz="2800" dirty="0">
                <a:latin typeface="Comic Sans MS" panose="030F0702030302020204" pitchFamily="66" charset="0"/>
              </a:rPr>
              <a:t> </a:t>
            </a:r>
          </a:p>
          <a:p>
            <a:endParaRPr lang="en-GB" sz="2400" dirty="0">
              <a:latin typeface="Comic Sans MS" panose="030F0702030302020204" pitchFamily="66" charset="0"/>
            </a:endParaRPr>
          </a:p>
          <a:p>
            <a:r>
              <a:rPr lang="en-GB" sz="2800" dirty="0">
                <a:latin typeface="Comic Sans MS" panose="030F0702030302020204" pitchFamily="66" charset="0"/>
              </a:rPr>
              <a:t>Office email: office@stjohnssevenoaks.co.uk.</a:t>
            </a:r>
          </a:p>
        </p:txBody>
      </p:sp>
      <p:sp>
        <p:nvSpPr>
          <p:cNvPr id="4" name="Rectangle 3"/>
          <p:cNvSpPr/>
          <p:nvPr/>
        </p:nvSpPr>
        <p:spPr>
          <a:xfrm>
            <a:off x="478972" y="5678555"/>
            <a:ext cx="5360763" cy="584775"/>
          </a:xfrm>
          <a:prstGeom prst="rect">
            <a:avLst/>
          </a:prstGeom>
        </p:spPr>
        <p:txBody>
          <a:bodyPr wrap="none">
            <a:spAutoFit/>
          </a:bodyPr>
          <a:lstStyle/>
          <a:p>
            <a:r>
              <a:rPr lang="en-GB" sz="3200" b="1" i="0" dirty="0">
                <a:effectLst/>
                <a:latin typeface="Comic Sans MS" panose="030F0702030302020204" pitchFamily="66" charset="0"/>
              </a:rPr>
              <a:t>Telephone: 01732 453944</a:t>
            </a:r>
            <a:endParaRPr lang="en-GB" sz="3200" b="1" dirty="0">
              <a:latin typeface="Comic Sans MS" panose="030F0702030302020204" pitchFamily="66" charset="0"/>
            </a:endParaRPr>
          </a:p>
        </p:txBody>
      </p:sp>
    </p:spTree>
    <p:extLst>
      <p:ext uri="{BB962C8B-B14F-4D97-AF65-F5344CB8AC3E}">
        <p14:creationId xmlns:p14="http://schemas.microsoft.com/office/powerpoint/2010/main" val="1705006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35" id="{E353DDB7-6CE7-024C-B395-E022F477F7DB}" vid="{3E3503C5-DE7B-274F-BFBF-C04C33DEE63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174</TotalTime>
  <Words>768</Words>
  <Application>Microsoft Office PowerPoint</Application>
  <PresentationFormat>Widescreen</PresentationFormat>
  <Paragraphs>76</Paragraphs>
  <Slides>14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Aptos</vt:lpstr>
      <vt:lpstr>Arial</vt:lpstr>
      <vt:lpstr>Calibri</vt:lpstr>
      <vt:lpstr>Comic Sans MS</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Beth Forsey</dc:creator>
  <cp:lastModifiedBy>Beth FORSEY</cp:lastModifiedBy>
  <cp:revision>4</cp:revision>
  <cp:lastPrinted>2025-07-10T13:44:31Z</cp:lastPrinted>
  <dcterms:created xsi:type="dcterms:W3CDTF">2025-07-09T19:05:09Z</dcterms:created>
  <dcterms:modified xsi:type="dcterms:W3CDTF">2025-09-02T12:32:31Z</dcterms:modified>
</cp:coreProperties>
</file>