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60" r:id="rId3"/>
    <p:sldId id="257" r:id="rId4"/>
    <p:sldId id="261" r:id="rId5"/>
    <p:sldId id="258" r:id="rId6"/>
    <p:sldId id="259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3" d="100"/>
          <a:sy n="53" d="100"/>
        </p:scale>
        <p:origin x="63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5411BD-50AB-44F2-9515-F28BE34F221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814760-194C-4F55-9FEF-EB9413B277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88554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738D03-CA00-4732-A9D7-A5B67F804EC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4173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5C2F2-9A5C-43E6-A011-0837C90F212D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2B752-C770-4DC9-9D92-F54E36FB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595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5C2F2-9A5C-43E6-A011-0837C90F212D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2B752-C770-4DC9-9D92-F54E36FB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785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5C2F2-9A5C-43E6-A011-0837C90F212D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2B752-C770-4DC9-9D92-F54E36FB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1331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5C2F2-9A5C-43E6-A011-0837C90F212D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2B752-C770-4DC9-9D92-F54E36FB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091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5C2F2-9A5C-43E6-A011-0837C90F212D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2B752-C770-4DC9-9D92-F54E36FB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353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5C2F2-9A5C-43E6-A011-0837C90F212D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2B752-C770-4DC9-9D92-F54E36FB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07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5C2F2-9A5C-43E6-A011-0837C90F212D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2B752-C770-4DC9-9D92-F54E36FB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181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5C2F2-9A5C-43E6-A011-0837C90F212D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2B752-C770-4DC9-9D92-F54E36FB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358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5C2F2-9A5C-43E6-A011-0837C90F212D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2B752-C770-4DC9-9D92-F54E36FB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84457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5C2F2-9A5C-43E6-A011-0837C90F212D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2B752-C770-4DC9-9D92-F54E36FB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61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5C2F2-9A5C-43E6-A011-0837C90F212D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2B752-C770-4DC9-9D92-F54E36FB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884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15C2F2-9A5C-43E6-A011-0837C90F212D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22B752-C770-4DC9-9D92-F54E36FB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13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50836" y="822036"/>
            <a:ext cx="66132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 smtClean="0"/>
              <a:t>Normandy</a:t>
            </a:r>
          </a:p>
          <a:p>
            <a:pPr algn="ctr"/>
            <a:r>
              <a:rPr lang="en-GB" sz="6000" dirty="0" smtClean="0"/>
              <a:t>3</a:t>
            </a:r>
            <a:r>
              <a:rPr lang="en-GB" sz="6000" baseline="30000" dirty="0" smtClean="0"/>
              <a:t>rd</a:t>
            </a:r>
            <a:r>
              <a:rPr lang="en-GB" sz="6000" dirty="0" smtClean="0"/>
              <a:t> June-6</a:t>
            </a:r>
            <a:r>
              <a:rPr lang="en-GB" sz="6000" baseline="30000" dirty="0" smtClean="0"/>
              <a:t>th</a:t>
            </a:r>
            <a:r>
              <a:rPr lang="en-GB" sz="6000" dirty="0" smtClean="0"/>
              <a:t> June</a:t>
            </a:r>
            <a:endParaRPr lang="en-GB" sz="6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9527" y="2897908"/>
            <a:ext cx="5504945" cy="3454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833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33804" y="1427907"/>
            <a:ext cx="7283885" cy="1250552"/>
            <a:chOff x="1549079" y="31553"/>
            <a:chExt cx="6995323" cy="1250552"/>
          </a:xfrm>
        </p:grpSpPr>
        <p:sp>
          <p:nvSpPr>
            <p:cNvPr id="9" name="Round Same Side Corner Rectangle 8"/>
            <p:cNvSpPr/>
            <p:nvPr/>
          </p:nvSpPr>
          <p:spPr>
            <a:xfrm rot="5400000">
              <a:off x="4421465" y="-2840833"/>
              <a:ext cx="1250552" cy="6995323"/>
            </a:xfrm>
            <a:prstGeom prst="round2SameRect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Round Same Side Corner Rectangle 4"/>
            <p:cNvSpPr/>
            <p:nvPr/>
          </p:nvSpPr>
          <p:spPr>
            <a:xfrm>
              <a:off x="1549080" y="92599"/>
              <a:ext cx="6934276" cy="1128458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7650" tIns="123825" rIns="247650" bIns="123825" numCol="1" spcCol="1270" anchor="ctr" anchorCtr="0">
              <a:noAutofit/>
            </a:bodyPr>
            <a:lstStyle/>
            <a:p>
              <a:pPr marL="114300" lvl="1" indent="-114300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GB" sz="1400" dirty="0">
                  <a:solidFill>
                    <a:schemeClr val="tx1"/>
                  </a:solidFill>
                </a:rPr>
                <a:t>Over </a:t>
              </a:r>
              <a:r>
                <a:rPr lang="en-GB" sz="1400" b="1" dirty="0">
                  <a:solidFill>
                    <a:schemeClr val="tx1"/>
                  </a:solidFill>
                </a:rPr>
                <a:t>28 years experience </a:t>
              </a:r>
              <a:r>
                <a:rPr lang="en-GB" sz="1400" dirty="0">
                  <a:solidFill>
                    <a:schemeClr val="tx1"/>
                  </a:solidFill>
                </a:rPr>
                <a:t>in the educational travel industry with over 20,000 students traveling with us every year</a:t>
              </a:r>
            </a:p>
            <a:p>
              <a:pPr marL="114300" lvl="1" indent="-114300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</a:pPr>
              <a:r>
                <a:rPr lang="en-US" sz="1400" dirty="0">
                  <a:solidFill>
                    <a:schemeClr val="tx1"/>
                  </a:solidFill>
                </a:rPr>
                <a:t>We provide </a:t>
              </a:r>
              <a:r>
                <a:rPr lang="en-US" sz="1400" b="1" dirty="0">
                  <a:solidFill>
                    <a:schemeClr val="tx1"/>
                  </a:solidFill>
                </a:rPr>
                <a:t>safe, high-quality, competitively priced tours </a:t>
              </a:r>
              <a:r>
                <a:rPr lang="en-US" sz="1400" dirty="0">
                  <a:solidFill>
                    <a:schemeClr val="tx1"/>
                  </a:solidFill>
                </a:rPr>
                <a:t>that support classroom learning and we’re here to help group leaders tackle all the practicalities of taking a group away</a:t>
              </a:r>
              <a:endParaRPr lang="en-GB" sz="14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687486" y="1398339"/>
            <a:ext cx="1615855" cy="1309687"/>
            <a:chOff x="2761" y="1984"/>
            <a:chExt cx="1615855" cy="1309687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7" name="Rounded Rectangle 6"/>
            <p:cNvSpPr/>
            <p:nvPr/>
          </p:nvSpPr>
          <p:spPr>
            <a:xfrm>
              <a:off x="2761" y="1984"/>
              <a:ext cx="1615855" cy="1309687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Rounded Rectangle 6"/>
            <p:cNvSpPr/>
            <p:nvPr/>
          </p:nvSpPr>
          <p:spPr>
            <a:xfrm>
              <a:off x="66695" y="65918"/>
              <a:ext cx="1487987" cy="1181819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30480" rIns="60960" bIns="30480" numCol="1" spcCol="1270" anchor="ctr" anchorCtr="0">
              <a:noAutofit/>
            </a:bodyPr>
            <a:lstStyle/>
            <a:p>
              <a:pPr algn="ctr" defTabSz="711200">
                <a:lnSpc>
                  <a:spcPct val="90000"/>
                </a:lnSpc>
                <a:spcBef>
                  <a:spcPct val="0"/>
                </a:spcBef>
              </a:pPr>
              <a:r>
                <a:rPr lang="en-GB" sz="2000" b="1" dirty="0"/>
                <a:t>Our </a:t>
              </a:r>
            </a:p>
            <a:p>
              <a:pPr algn="ctr" defTabSz="711200">
                <a:lnSpc>
                  <a:spcPct val="90000"/>
                </a:lnSpc>
                <a:spcBef>
                  <a:spcPct val="0"/>
                </a:spcBef>
              </a:pPr>
              <a:r>
                <a:rPr lang="en-GB" sz="2000" b="1" dirty="0"/>
                <a:t>Experience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239777" y="2992123"/>
            <a:ext cx="7283885" cy="1250552"/>
            <a:chOff x="1549079" y="31553"/>
            <a:chExt cx="6995323" cy="1250552"/>
          </a:xfrm>
        </p:grpSpPr>
        <p:sp>
          <p:nvSpPr>
            <p:cNvPr id="12" name="Round Same Side Corner Rectangle 11"/>
            <p:cNvSpPr/>
            <p:nvPr/>
          </p:nvSpPr>
          <p:spPr>
            <a:xfrm rot="5400000">
              <a:off x="4421465" y="-2840833"/>
              <a:ext cx="1250552" cy="6995323"/>
            </a:xfrm>
            <a:prstGeom prst="round2SameRect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Round Same Side Corner Rectangle 4"/>
            <p:cNvSpPr/>
            <p:nvPr/>
          </p:nvSpPr>
          <p:spPr>
            <a:xfrm>
              <a:off x="1549080" y="92599"/>
              <a:ext cx="6934276" cy="1128458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7650" tIns="123825" rIns="247650" bIns="123825" numCol="1" spcCol="1270" anchor="ctr" anchorCtr="0">
              <a:noAutofit/>
            </a:bodyPr>
            <a:lstStyle/>
            <a:p>
              <a:pPr marL="114300" lvl="1" indent="-114300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</a:pPr>
              <a:endParaRPr lang="en-US" sz="1400" dirty="0"/>
            </a:p>
            <a:p>
              <a:pPr marL="114300" lvl="1" indent="-114300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</a:pPr>
              <a:endParaRPr lang="en-US" sz="1400" dirty="0"/>
            </a:p>
            <a:p>
              <a:pPr marL="114300" lvl="1" indent="-114300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</a:pPr>
              <a:r>
                <a:rPr lang="en-US" sz="1400" dirty="0"/>
                <a:t>We </a:t>
              </a:r>
              <a:r>
                <a:rPr lang="en-US" sz="1400" b="1" dirty="0"/>
                <a:t>share your passion </a:t>
              </a:r>
              <a:r>
                <a:rPr lang="en-US" sz="1400" dirty="0"/>
                <a:t>for your subject. Most of us at Travelbound are experts in one or more subject fields, fluent in more than one language and have travelled extensively</a:t>
              </a:r>
              <a:endParaRPr lang="en-GB" sz="1400" dirty="0"/>
            </a:p>
            <a:p>
              <a:pPr marL="114300" lvl="1" indent="-114300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</a:pPr>
              <a:r>
                <a:rPr lang="en-US" sz="1400" dirty="0"/>
                <a:t>This mix of on-the-ground knowledge and </a:t>
              </a:r>
              <a:r>
                <a:rPr lang="en-US" sz="1400" b="1" dirty="0"/>
                <a:t>subject expertise </a:t>
              </a:r>
              <a:r>
                <a:rPr lang="en-US" sz="1400" dirty="0"/>
                <a:t>means we know how to make the most out of every step of your school trip</a:t>
              </a:r>
              <a:endParaRPr lang="en-GB" sz="1400" dirty="0"/>
            </a:p>
            <a:p>
              <a:pPr marL="114300" lvl="1" indent="-114300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GB" sz="14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  <a:p>
              <a:pPr marL="114300" lvl="1" indent="-114300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GB" sz="14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1693459" y="2962555"/>
            <a:ext cx="1615855" cy="1309687"/>
            <a:chOff x="2761" y="1984"/>
            <a:chExt cx="1615855" cy="1309687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15" name="Rounded Rectangle 14"/>
            <p:cNvSpPr/>
            <p:nvPr/>
          </p:nvSpPr>
          <p:spPr>
            <a:xfrm>
              <a:off x="2761" y="1984"/>
              <a:ext cx="1615855" cy="1309687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Rounded Rectangle 6"/>
            <p:cNvSpPr/>
            <p:nvPr/>
          </p:nvSpPr>
          <p:spPr>
            <a:xfrm>
              <a:off x="66695" y="65918"/>
              <a:ext cx="1487987" cy="1181819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30480" rIns="60960" bIns="30480" numCol="1" spcCol="1270" anchor="ctr" anchorCtr="0">
              <a:noAutofit/>
            </a:bodyPr>
            <a:lstStyle/>
            <a:p>
              <a:pPr algn="ctr" defTabSz="711200">
                <a:lnSpc>
                  <a:spcPct val="90000"/>
                </a:lnSpc>
                <a:spcBef>
                  <a:spcPct val="0"/>
                </a:spcBef>
              </a:pPr>
              <a:r>
                <a:rPr lang="en-GB" sz="2000" b="1" dirty="0"/>
                <a:t>Our </a:t>
              </a:r>
            </a:p>
            <a:p>
              <a:pPr algn="ctr" defTabSz="711200">
                <a:lnSpc>
                  <a:spcPct val="90000"/>
                </a:lnSpc>
                <a:spcBef>
                  <a:spcPct val="0"/>
                </a:spcBef>
              </a:pPr>
              <a:r>
                <a:rPr lang="en-GB" sz="2000" b="1" dirty="0"/>
                <a:t>Passion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272686" y="4561121"/>
            <a:ext cx="7283885" cy="1250552"/>
            <a:chOff x="1549079" y="31553"/>
            <a:chExt cx="6995323" cy="1250552"/>
          </a:xfrm>
        </p:grpSpPr>
        <p:sp>
          <p:nvSpPr>
            <p:cNvPr id="18" name="Round Same Side Corner Rectangle 17"/>
            <p:cNvSpPr/>
            <p:nvPr/>
          </p:nvSpPr>
          <p:spPr>
            <a:xfrm rot="5400000">
              <a:off x="4421465" y="-2840833"/>
              <a:ext cx="1250552" cy="6995323"/>
            </a:xfrm>
            <a:prstGeom prst="round2SameRect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Round Same Side Corner Rectangle 4"/>
            <p:cNvSpPr/>
            <p:nvPr/>
          </p:nvSpPr>
          <p:spPr>
            <a:xfrm>
              <a:off x="1549080" y="92599"/>
              <a:ext cx="6934276" cy="1128458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7650" tIns="123825" rIns="247650" bIns="123825" numCol="1" spcCol="1270" anchor="ctr" anchorCtr="0">
              <a:noAutofit/>
            </a:bodyPr>
            <a:lstStyle/>
            <a:p>
              <a:pPr marL="114300" lvl="1" indent="-114300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</a:pPr>
              <a:endParaRPr lang="en-GB" sz="1400" dirty="0"/>
            </a:p>
            <a:p>
              <a:pPr marL="114300" lvl="1" indent="-114300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</a:pPr>
              <a:endParaRPr lang="en-GB" sz="1400" dirty="0"/>
            </a:p>
            <a:p>
              <a:pPr marL="114300" lvl="1" indent="-114300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</a:pPr>
              <a:r>
                <a:rPr lang="en-GB" sz="1400" dirty="0"/>
                <a:t>Part of </a:t>
              </a:r>
              <a:r>
                <a:rPr lang="en-GB" sz="1400" b="1" dirty="0" err="1"/>
                <a:t>Travelopia</a:t>
              </a:r>
              <a:r>
                <a:rPr lang="en-GB" sz="1400" dirty="0"/>
                <a:t>, we offer the highest level of financial protection. </a:t>
              </a:r>
              <a:r>
                <a:rPr lang="en-GB" sz="1400" dirty="0" err="1"/>
                <a:t>Travelopia’s</a:t>
              </a:r>
              <a:r>
                <a:rPr lang="en-GB" sz="1400" dirty="0"/>
                <a:t> global presence ensures that we have a year-round </a:t>
              </a:r>
              <a:r>
                <a:rPr lang="en-GB" sz="1400" b="1" dirty="0"/>
                <a:t>worldwide support network </a:t>
              </a:r>
            </a:p>
            <a:p>
              <a:pPr marL="114300" lvl="1" indent="-114300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</a:pPr>
              <a:r>
                <a:rPr lang="en-US" sz="1400" dirty="0"/>
                <a:t>We are proud to have been awarded full accreditation for </a:t>
              </a:r>
              <a:r>
                <a:rPr lang="en-US" sz="1400" b="1" dirty="0"/>
                <a:t>the </a:t>
              </a:r>
              <a:r>
                <a:rPr lang="en-US" sz="1400" b="1" dirty="0" err="1"/>
                <a:t>LOtC</a:t>
              </a:r>
              <a:r>
                <a:rPr lang="en-US" sz="1400" b="1" dirty="0"/>
                <a:t> Quality Badge scheme</a:t>
              </a:r>
              <a:r>
                <a:rPr lang="en-US" sz="1400" dirty="0"/>
                <a:t>, are a full member of the </a:t>
              </a:r>
              <a:r>
                <a:rPr lang="en-US" sz="1400" b="1" dirty="0"/>
                <a:t>School Travel Forum </a:t>
              </a:r>
              <a:r>
                <a:rPr lang="en-US" sz="1400" dirty="0"/>
                <a:t>and fully bonded by </a:t>
              </a:r>
              <a:r>
                <a:rPr lang="en-US" sz="1400" b="1" dirty="0"/>
                <a:t>ABTA and ATOL</a:t>
              </a:r>
            </a:p>
            <a:p>
              <a:pPr marL="114300" lvl="1" indent="-114300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</a:pPr>
              <a:endParaRPr lang="en-GB" sz="1400" dirty="0"/>
            </a:p>
            <a:p>
              <a:pPr marL="114300" lvl="1" indent="-114300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GB" sz="1400" dirty="0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726368" y="4531553"/>
            <a:ext cx="1615855" cy="1309687"/>
            <a:chOff x="2761" y="1984"/>
            <a:chExt cx="1615855" cy="1309687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21" name="Rounded Rectangle 20"/>
            <p:cNvSpPr/>
            <p:nvPr/>
          </p:nvSpPr>
          <p:spPr>
            <a:xfrm>
              <a:off x="2761" y="1984"/>
              <a:ext cx="1615855" cy="1309687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Rounded Rectangle 6"/>
            <p:cNvSpPr/>
            <p:nvPr/>
          </p:nvSpPr>
          <p:spPr>
            <a:xfrm>
              <a:off x="66695" y="65918"/>
              <a:ext cx="1487987" cy="1181819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30480" rIns="60960" bIns="30480" numCol="1" spcCol="1270" anchor="ctr" anchorCtr="0">
              <a:noAutofit/>
            </a:bodyPr>
            <a:lstStyle/>
            <a:p>
              <a:pPr algn="ctr" defTabSz="711200">
                <a:spcBef>
                  <a:spcPct val="0"/>
                </a:spcBef>
              </a:pPr>
              <a:r>
                <a:rPr lang="en-GB" sz="2000" b="1" dirty="0"/>
                <a:t>Our </a:t>
              </a:r>
            </a:p>
            <a:p>
              <a:pPr algn="ctr" defTabSz="711200">
                <a:spcBef>
                  <a:spcPct val="0"/>
                </a:spcBef>
              </a:pPr>
              <a:r>
                <a:rPr lang="en-GB" sz="2000" b="1" dirty="0"/>
                <a:t>Protection</a:t>
              </a: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5577386" y="424936"/>
            <a:ext cx="48767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200" b="1" dirty="0">
                <a:solidFill>
                  <a:schemeClr val="accent4">
                    <a:lumMod val="75000"/>
                  </a:schemeClr>
                </a:solidFill>
              </a:rPr>
              <a:t>About us</a:t>
            </a:r>
          </a:p>
        </p:txBody>
      </p:sp>
    </p:spTree>
    <p:extLst>
      <p:ext uri="{BB962C8B-B14F-4D97-AF65-F5344CB8AC3E}">
        <p14:creationId xmlns:p14="http://schemas.microsoft.com/office/powerpoint/2010/main" val="953411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891" y="238305"/>
            <a:ext cx="9186273" cy="32550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3600" y="151968"/>
            <a:ext cx="4655128" cy="31056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5473" y="4279444"/>
            <a:ext cx="9958127" cy="2092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61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871" y="777289"/>
            <a:ext cx="2152950" cy="218152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3996" y="689980"/>
            <a:ext cx="2124371" cy="21529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1331" y="4434187"/>
            <a:ext cx="2105319" cy="20957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65555" y="3862247"/>
            <a:ext cx="2086266" cy="22196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24943" y="3938458"/>
            <a:ext cx="2143424" cy="214342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51453" y="4262713"/>
            <a:ext cx="2238687" cy="22672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88397" y="940069"/>
            <a:ext cx="2276793" cy="231489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63649" y="1037315"/>
            <a:ext cx="2505869" cy="1447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276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654" y="1091449"/>
            <a:ext cx="11607733" cy="4866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236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1014" y="21597"/>
            <a:ext cx="5801535" cy="657316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414981" y="424934"/>
            <a:ext cx="325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Total Price £575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4350328" y="2100256"/>
            <a:ext cx="2281382" cy="44945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304145" y="2799110"/>
            <a:ext cx="25492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£</a:t>
            </a:r>
            <a:r>
              <a:rPr lang="en-GB" dirty="0" smtClean="0"/>
              <a:t>150.00 </a:t>
            </a:r>
            <a:r>
              <a:rPr lang="en-GB" dirty="0"/>
              <a:t>per paying person due by 28th October 2024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304145" y="4347510"/>
            <a:ext cx="22813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£</a:t>
            </a:r>
            <a:r>
              <a:rPr lang="en-GB" dirty="0" smtClean="0"/>
              <a:t>150.00 </a:t>
            </a:r>
            <a:r>
              <a:rPr lang="en-GB" dirty="0"/>
              <a:t>per paying person due by 9th December 2024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04145" y="5674177"/>
            <a:ext cx="24106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£225 </a:t>
            </a:r>
            <a:r>
              <a:rPr lang="en-GB" dirty="0"/>
              <a:t>per paying person due by </a:t>
            </a:r>
            <a:r>
              <a:rPr lang="en-GB" dirty="0" smtClean="0"/>
              <a:t>24</a:t>
            </a:r>
            <a:r>
              <a:rPr lang="en-GB" baseline="30000" dirty="0" smtClean="0"/>
              <a:t>th</a:t>
            </a:r>
            <a:r>
              <a:rPr lang="en-GB" dirty="0" smtClean="0"/>
              <a:t> February 2025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1571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1464</TotalTime>
  <Words>207</Words>
  <Application>Microsoft Office PowerPoint</Application>
  <PresentationFormat>Widescreen</PresentationFormat>
  <Paragraphs>24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Dane Bull</dc:creator>
  <cp:lastModifiedBy>Dane Bull</cp:lastModifiedBy>
  <cp:revision>8</cp:revision>
  <dcterms:created xsi:type="dcterms:W3CDTF">2024-09-24T07:20:57Z</dcterms:created>
  <dcterms:modified xsi:type="dcterms:W3CDTF">2024-09-25T07:45:01Z</dcterms:modified>
</cp:coreProperties>
</file>